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73" r:id="rId4"/>
    <p:sldId id="274" r:id="rId5"/>
    <p:sldId id="275" r:id="rId6"/>
    <p:sldId id="26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D051-0599-4D95-8194-D605CD3F9EB3}" type="datetimeFigureOut">
              <a:rPr lang="pt-BR" smtClean="0"/>
              <a:pPr/>
              <a:t>15/07/2014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3780-C15C-45B3-9AA3-D9C9A8DFF5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Rede </a:t>
            </a:r>
            <a:r>
              <a:rPr lang="pt-BR" b="1" dirty="0" smtClean="0">
                <a:solidFill>
                  <a:srgbClr val="FF0000"/>
                </a:solidFill>
              </a:rPr>
              <a:t>de Atenção Obstétrica e Neonatal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Regiões de Saúde de Santa </a:t>
            </a:r>
            <a:r>
              <a:rPr lang="pt-BR" b="1" dirty="0" smtClean="0">
                <a:solidFill>
                  <a:srgbClr val="FF0000"/>
                </a:solidFill>
              </a:rPr>
              <a:t>Catarina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3100" b="1" dirty="0" smtClean="0">
                <a:solidFill>
                  <a:srgbClr val="FF0000"/>
                </a:solidFill>
              </a:rPr>
              <a:t>Consolidado de Planos de Ação Regionais – Reunião Joinville</a:t>
            </a:r>
            <a:br>
              <a:rPr lang="pt-BR" sz="3100" b="1" dirty="0" smtClean="0">
                <a:solidFill>
                  <a:srgbClr val="FF0000"/>
                </a:solidFill>
              </a:rPr>
            </a:br>
            <a:r>
              <a:rPr lang="pt-BR" sz="3100" b="1" dirty="0" smtClean="0">
                <a:solidFill>
                  <a:srgbClr val="FF0000"/>
                </a:solidFill>
              </a:rPr>
              <a:t>15 07 2014</a:t>
            </a:r>
            <a:endParaRPr lang="pt-BR" sz="3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156121"/>
            <a:ext cx="78581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-Oficina com a equipe da maternidade e da Atenção Básica dos municípios vinculados sobre a importância do parto natural e o papel do pré natal.</a:t>
            </a:r>
            <a:r>
              <a:rPr lang="pt-BR" sz="2400" dirty="0" smtClean="0"/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- Orientar as Maternidades a utilizar o protocolo do MS que indica colocar o recém-nascido imediatamente após o nascimento sobre a mãe a fim de promover a interação mãe e bebê;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- Pautar a discussão da presença de acompanhante em tempo integral na UTI neonatal.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- Verificar se as maternidades tem profissionais capacitados para Tutoria de Cursos sobre o Método Canguru.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- Realizar capacitação de Tutores sobre o Método Canguru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- Orientar a habilitação dos leitos de GAR/UTI Neo/UCI/Canguru constantes no Plano de Ação Regional aprovado pelo CIR/CIB/MS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928670"/>
            <a:ext cx="82868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-Criar com a Maternidade e municípios vinculados o fluxo para a visita aberta com a agenda através do SISREG</a:t>
            </a:r>
          </a:p>
          <a:p>
            <a:pPr algn="just"/>
            <a:r>
              <a:rPr lang="pt-BR" sz="2000" dirty="0" smtClean="0"/>
              <a:t>-Criar fluxo de contra referência para a Atenção Básica – informação de alta hospitalar por e-mail para a UBS de referência</a:t>
            </a:r>
          </a:p>
          <a:p>
            <a:pPr algn="just"/>
            <a:r>
              <a:rPr lang="pt-BR" sz="2000" dirty="0" smtClean="0"/>
              <a:t>- Implantar visita da equipe AB ao recém nascido na UTI Neonatal para conhecimento e acompanhamento</a:t>
            </a:r>
          </a:p>
          <a:p>
            <a:pPr algn="just"/>
            <a:r>
              <a:rPr lang="pt-BR" sz="2000" dirty="0" smtClean="0"/>
              <a:t>- Realizar reunião com a atenção básica e a  maternidade sobre os processos de trabalho e fluxos</a:t>
            </a:r>
          </a:p>
          <a:p>
            <a:pPr algn="just"/>
            <a:r>
              <a:rPr lang="pt-BR" sz="2000" dirty="0" smtClean="0"/>
              <a:t>-Garantia de visita domiciliar na primeira semana de nascimento pela enfermeira </a:t>
            </a:r>
          </a:p>
          <a:p>
            <a:pPr algn="just"/>
            <a:r>
              <a:rPr lang="pt-BR" sz="2000" dirty="0" smtClean="0"/>
              <a:t>-Realizar os testes rápidos de gravidez, HIV,Sífilis e Hepatites B e C ( verificar as condições de estrutura e pessoal)</a:t>
            </a:r>
          </a:p>
          <a:p>
            <a:pPr algn="just"/>
            <a:r>
              <a:rPr lang="pt-BR" sz="2000" dirty="0" smtClean="0"/>
              <a:t>-Realizar reunião de orientação sobre o preenchimento do SISPART</a:t>
            </a:r>
          </a:p>
          <a:p>
            <a:pPr algn="just"/>
            <a:r>
              <a:rPr lang="pt-BR" sz="2000" dirty="0" smtClean="0"/>
              <a:t>-Apresentar para os profissionais médicos e enfermeiros da Atenção Básica o instrumento de Classificação de Risco Gestacional</a:t>
            </a:r>
          </a:p>
          <a:p>
            <a:pPr algn="just"/>
            <a:r>
              <a:rPr lang="pt-BR" sz="2000" dirty="0" smtClean="0"/>
              <a:t>-Implantar acompanhamento das crianças em puericultura – crescimento e desenvolvimento – como proposto no protocolo do MS.</a:t>
            </a:r>
          </a:p>
          <a:p>
            <a:pPr algn="just"/>
            <a:r>
              <a:rPr lang="pt-BR" sz="2000" dirty="0" smtClean="0"/>
              <a:t>-Realizar processos de educação permanente na AB </a:t>
            </a:r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142976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AÇÕES PROPOSTAS - COMPONENTE </a:t>
            </a:r>
            <a:r>
              <a:rPr lang="pt-BR" sz="2000" b="1" dirty="0" smtClean="0">
                <a:solidFill>
                  <a:srgbClr val="FF0000"/>
                </a:solidFill>
              </a:rPr>
              <a:t>ATENÇÃO BÁSICA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4414" y="357166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AÇÕES PROPOSTAS - COMPONENTE </a:t>
            </a:r>
            <a:r>
              <a:rPr lang="pt-BR" sz="2000" b="1" dirty="0" smtClean="0">
                <a:solidFill>
                  <a:srgbClr val="FF0000"/>
                </a:solidFill>
              </a:rPr>
              <a:t>REGIÃO DE SAÚDE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57224" y="857232"/>
            <a:ext cx="650085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Discutir na CIR como organizar o ambulatório de gestação de alto risco</a:t>
            </a:r>
          </a:p>
          <a:p>
            <a:r>
              <a:rPr lang="pt-BR" dirty="0" smtClean="0"/>
              <a:t>Implantar a classificação de risco gestacional com o fluxo pelo </a:t>
            </a:r>
            <a:r>
              <a:rPr lang="pt-BR" dirty="0" err="1" smtClean="0"/>
              <a:t>sisreg</a:t>
            </a:r>
            <a:r>
              <a:rPr lang="pt-BR" dirty="0" smtClean="0"/>
              <a:t> para as consultas no ambulatório de gestação de alto risco</a:t>
            </a:r>
          </a:p>
          <a:p>
            <a:r>
              <a:rPr lang="pt-BR" dirty="0" smtClean="0"/>
              <a:t>Pactuar os fluxos para os exames </a:t>
            </a:r>
          </a:p>
          <a:p>
            <a:r>
              <a:rPr lang="pt-BR" dirty="0" smtClean="0"/>
              <a:t>Discutir no grupo de trabalho regional a organização de um fórum na região de saúde para discutir a atenção obstétrica e neonatal</a:t>
            </a:r>
          </a:p>
          <a:p>
            <a:r>
              <a:rPr lang="pt-BR" dirty="0" smtClean="0"/>
              <a:t>Implantar a central de regulação de leitos </a:t>
            </a:r>
          </a:p>
          <a:p>
            <a:r>
              <a:rPr lang="pt-BR" dirty="0" smtClean="0"/>
              <a:t>Parceria com a CIES para realizar atualização em </a:t>
            </a:r>
            <a:r>
              <a:rPr lang="pt-BR" dirty="0" err="1" smtClean="0"/>
              <a:t>pre</a:t>
            </a:r>
            <a:r>
              <a:rPr lang="pt-BR" dirty="0" smtClean="0"/>
              <a:t> natal para a atenção básica</a:t>
            </a:r>
          </a:p>
          <a:p>
            <a:r>
              <a:rPr lang="pt-BR" dirty="0" smtClean="0"/>
              <a:t>Formação dos ACS como amigo do parto normal</a:t>
            </a:r>
          </a:p>
          <a:p>
            <a:r>
              <a:rPr lang="pt-BR" dirty="0" smtClean="0"/>
              <a:t>Capacitação dos TR (HIV, </a:t>
            </a:r>
            <a:r>
              <a:rPr lang="pt-BR" dirty="0" err="1" smtClean="0"/>
              <a:t>Hep</a:t>
            </a:r>
            <a:r>
              <a:rPr lang="pt-BR" dirty="0" smtClean="0"/>
              <a:t> B e C e Sífilis </a:t>
            </a:r>
          </a:p>
          <a:p>
            <a:r>
              <a:rPr lang="pt-BR" dirty="0" smtClean="0"/>
              <a:t>Qualificação do Pré Natal com acolhimento e Classificação de Risco</a:t>
            </a:r>
          </a:p>
          <a:p>
            <a:r>
              <a:rPr lang="pt-BR" dirty="0" smtClean="0"/>
              <a:t>Capacitação em Humanização do Parto e Pré- Natal</a:t>
            </a:r>
          </a:p>
          <a:p>
            <a:r>
              <a:rPr lang="pt-BR" dirty="0" smtClean="0"/>
              <a:t>Construção do Plano municipal da REDE CEGONHA</a:t>
            </a:r>
          </a:p>
          <a:p>
            <a:r>
              <a:rPr lang="pt-BR" dirty="0" smtClean="0"/>
              <a:t>Reunião para esclarecimento  sobre exames e TR de Gravidez para </a:t>
            </a:r>
            <a:r>
              <a:rPr lang="pt-BR" dirty="0" smtClean="0"/>
              <a:t>Gestante</a:t>
            </a:r>
          </a:p>
          <a:p>
            <a:r>
              <a:rPr lang="pt-BR" dirty="0" smtClean="0"/>
              <a:t>Fortalecer o comitê regional de prevenção do óbito materno infantil e fetal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214291"/>
            <a:ext cx="807249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                </a:t>
            </a:r>
            <a:r>
              <a:rPr lang="pt-BR" b="1" dirty="0" smtClean="0">
                <a:solidFill>
                  <a:srgbClr val="FF0000"/>
                </a:solidFill>
              </a:rPr>
              <a:t>     </a:t>
            </a:r>
            <a:r>
              <a:rPr lang="pt-BR" b="1" dirty="0" smtClean="0">
                <a:solidFill>
                  <a:srgbClr val="FF0000"/>
                </a:solidFill>
              </a:rPr>
              <a:t>Algumas Experiências e </a:t>
            </a:r>
            <a:r>
              <a:rPr lang="pt-BR" b="1" dirty="0" smtClean="0">
                <a:solidFill>
                  <a:srgbClr val="FF0000"/>
                </a:solidFill>
              </a:rPr>
              <a:t>Informações  recebidas das regiões de saúde: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/>
              <a:t>- Blumenau - lei obriga as maternidades, casas de parto e estabelecimentos hospitalares das redes pública e privada de Blumenau a permitirem a presença de “</a:t>
            </a:r>
            <a:r>
              <a:rPr lang="pt-BR" dirty="0" err="1" smtClean="0"/>
              <a:t>doulas</a:t>
            </a:r>
            <a:r>
              <a:rPr lang="pt-BR" dirty="0" smtClean="0"/>
              <a:t>” durante todo o período de trabalho de parto e pós-parto imediato, sempre que solicitada pela parturiente</a:t>
            </a:r>
          </a:p>
          <a:p>
            <a:pPr algn="just"/>
            <a:r>
              <a:rPr lang="pt-BR" dirty="0" smtClean="0"/>
              <a:t>- Florianópolis -   Projeto </a:t>
            </a:r>
            <a:r>
              <a:rPr lang="pt-BR" dirty="0" err="1" smtClean="0"/>
              <a:t>Doulas</a:t>
            </a:r>
            <a:r>
              <a:rPr lang="pt-BR" dirty="0" smtClean="0"/>
              <a:t> Comunitárias na SMS - Maternidade Carmela Dutra – equipe de profissionais da instituição capacitou internamente para reanimação do recém nascido.</a:t>
            </a:r>
          </a:p>
          <a:p>
            <a:pPr algn="just"/>
            <a:r>
              <a:rPr lang="pt-BR" dirty="0" smtClean="0"/>
              <a:t>-  Hospital São Paulo de </a:t>
            </a:r>
            <a:r>
              <a:rPr lang="pt-BR" dirty="0" err="1" smtClean="0"/>
              <a:t>Xanxerê</a:t>
            </a:r>
            <a:r>
              <a:rPr lang="pt-BR" dirty="0" smtClean="0"/>
              <a:t> – Grupo de gestantes</a:t>
            </a:r>
          </a:p>
          <a:p>
            <a:pPr algn="just"/>
            <a:r>
              <a:rPr lang="pt-BR" dirty="0" smtClean="0"/>
              <a:t>- Hospital São Francisco de Concórdia, Hospital Helio Anjos Ortiz de Curitibanos, HRSJ – implantaram o ambulatório regional de gestação de alto risco</a:t>
            </a:r>
          </a:p>
          <a:p>
            <a:pPr algn="just"/>
            <a:r>
              <a:rPr lang="pt-BR" dirty="0" smtClean="0"/>
              <a:t>- Grande Florianópolis – reunião de vinculação AB e Maternidades, atualização em pré natal.</a:t>
            </a:r>
          </a:p>
          <a:p>
            <a:pPr algn="just"/>
            <a:r>
              <a:rPr lang="pt-BR" dirty="0" smtClean="0"/>
              <a:t>- HRSJ – Criou fluxo de informação sobre alta da parturiente para a AB</a:t>
            </a:r>
          </a:p>
          <a:p>
            <a:pPr algn="just">
              <a:buFontTx/>
              <a:buChar char="-"/>
            </a:pPr>
            <a:r>
              <a:rPr lang="pt-BR" dirty="0" smtClean="0"/>
              <a:t>Centrais de Regulação de Leitos – Grande Florianópolis, Sul, Nordeste e Planalto Norte, Meio Oeste/Alto Uruguai e Alto Vale do Rio do Peixe, Extremo Oeste/Oeste</a:t>
            </a:r>
          </a:p>
          <a:p>
            <a:pPr algn="just">
              <a:buFontTx/>
              <a:buChar char="-"/>
            </a:pPr>
            <a:r>
              <a:rPr lang="pt-BR" dirty="0" smtClean="0"/>
              <a:t>Maternidade Darcy Vargas – Referência Estadual Método Canguru – visita aos hospitais que estão na Rede Cegonha</a:t>
            </a:r>
          </a:p>
          <a:p>
            <a:pPr algn="just">
              <a:buFontTx/>
              <a:buChar char="-"/>
            </a:pPr>
            <a:r>
              <a:rPr lang="pt-BR" dirty="0" smtClean="0"/>
              <a:t>Participação de movimentos não governamentais de apoio ao parto normal na atualização dos profissionais para o pré natal e em fórum estadual.</a:t>
            </a:r>
          </a:p>
          <a:p>
            <a:pPr algn="just">
              <a:buFontTx/>
              <a:buChar char="-"/>
            </a:pPr>
            <a:r>
              <a:rPr lang="pt-BR" dirty="0" smtClean="0"/>
              <a:t>Hospital Municipal Ruth Cardoso – Encaminhado habilitação UTI Neo</a:t>
            </a:r>
          </a:p>
          <a:p>
            <a:pPr algn="just">
              <a:buFontTx/>
              <a:buChar char="-"/>
            </a:pPr>
            <a:r>
              <a:rPr lang="pt-BR" dirty="0" smtClean="0"/>
              <a:t>Hospital Hélio Anjos Ortiz foi vistoriado e recebeu OK para ser habilitado para GAR, UCI e leitos Cangurus.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78579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Tubarão - Projeto Nascer Saudável- Implantado pelo  Hospital Nossa Senhora da Conceição  – curso 20h enfermeiros ESF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COMPONENTE HOSPITALAR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28728" y="1500174"/>
          <a:ext cx="7000924" cy="3472220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de Acolhimento com Classificação de Risco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de Boas Práticas de Parto 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Plano de Redução de Cesarianas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do Contato Pele a Pele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Garantia de Acompanhante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do Método Canguru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de Novos Serviços/Leitos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COMPONENTE ATENÇÃO BÁSICA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643050"/>
          <a:ext cx="7786742" cy="3364992"/>
        </p:xfrm>
        <a:graphic>
          <a:graphicData uri="http://schemas.openxmlformats.org/drawingml/2006/table">
            <a:tbl>
              <a:tblPr/>
              <a:tblGrid>
                <a:gridCol w="7786742"/>
              </a:tblGrid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Vinculação das gestantes com a Maternidade de referência para o parto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Utilização do </a:t>
                      </a:r>
                      <a:r>
                        <a:rPr lang="pt-BR" sz="2400" dirty="0" err="1">
                          <a:latin typeface="Calibri"/>
                          <a:ea typeface="Calibri"/>
                          <a:cs typeface="Times New Roman"/>
                        </a:rPr>
                        <a:t>Sisprenatal</a:t>
                      </a: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 Web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dos Testes Rápidos de Gravidez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dos Testes Rápidos de HIV,Sífilis, </a:t>
                      </a:r>
                      <a:r>
                        <a:rPr lang="pt-BR" sz="2400" dirty="0" smtClean="0">
                          <a:latin typeface="Calibri"/>
                          <a:ea typeface="Calibri"/>
                          <a:cs typeface="Times New Roman"/>
                        </a:rPr>
                        <a:t>Hepatites </a:t>
                      </a: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B e C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Plano de Ação Municipal da Rede Cegonha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da Classificação de Risco Gestacional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Qualificação da Atenção a </a:t>
                      </a:r>
                      <a:r>
                        <a:rPr lang="pt-BR" sz="2400" dirty="0" err="1" smtClean="0">
                          <a:latin typeface="Calibri"/>
                          <a:ea typeface="Calibri"/>
                          <a:cs typeface="Times New Roman"/>
                        </a:rPr>
                        <a:t>Puérpera</a:t>
                      </a:r>
                      <a:r>
                        <a:rPr lang="pt-BR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e ao Recém Nascido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COMPONENTE REGIÃO DE SAÚDE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643050"/>
          <a:ext cx="7572428" cy="1682496"/>
        </p:xfrm>
        <a:graphic>
          <a:graphicData uri="http://schemas.openxmlformats.org/drawingml/2006/table">
            <a:tbl>
              <a:tblPr/>
              <a:tblGrid>
                <a:gridCol w="7572428"/>
              </a:tblGrid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do Ambulatório de Gestação de Alto Risco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Realização do Fórum Regional Rede Cegonha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Implantação da Regulação de Internações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Calibri"/>
                          <a:cs typeface="Times New Roman"/>
                        </a:rPr>
                        <a:t>Processos de formação para a Atualização em Pré Natal </a:t>
                      </a:r>
                    </a:p>
                  </a:txBody>
                  <a:tcPr marL="46495" marR="4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Rede Cegonha_apresentacoes\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3" descr="fundocegonh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centro de parto norm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362450"/>
            <a:ext cx="29114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domicil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88" y="357188"/>
            <a:ext cx="30686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maternidad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3143250"/>
            <a:ext cx="29956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ambulanci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0"/>
            <a:ext cx="8001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unidade basica de saud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00063"/>
            <a:ext cx="30908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maternidade de risc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750" y="1979613"/>
            <a:ext cx="374173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 descr="casa da gestan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7825" y="3003550"/>
            <a:ext cx="21336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3904E-6 C -0.00261 0.00347 -0.00573 0.00555 -0.00834 0.00902 C -0.01476 0.01758 -0.0066 0.01272 -0.01511 0.01642 C -0.01858 0.02313 -0.02049 0.0229 -0.02604 0.02544 C -0.03021 0.03377 -0.03802 0.03723 -0.04531 0.04001 C -0.05087 0.0451 -0.05538 0.04995 -0.06164 0.05296 C -0.06806 0.06522 -0.06041 0.05296 -0.06858 0.06013 C -0.08229 0.07239 -0.06407 0.0599 -0.07674 0.06938 C -0.08125 0.07262 -0.08611 0.07516 -0.09045 0.0784 C -0.0967 0.08303 -0.10018 0.08811 -0.10695 0.09112 C -0.11285 0.09644 -0.11789 0.10361 -0.12466 0.10569 C -0.12848 0.10893 -0.13316 0.10985 -0.13698 0.11309 C -0.14462 0.1198 -0.14931 0.12211 -0.15764 0.12581 C -0.17136 0.13853 -0.15035 0.12003 -0.16719 0.13136 C -0.1842 0.14269 -0.16893 0.13622 -0.17952 0.14038 C -0.18907 0.14894 -0.19879 0.15749 -0.20834 0.16605 C -0.2099 0.16744 -0.21077 0.17021 -0.21233 0.1716 C -0.21476 0.17368 -0.21789 0.17391 -0.22066 0.17507 C -0.22205 0.17623 -0.22309 0.17784 -0.22466 0.17877 C -0.22726 0.18039 -0.23299 0.18247 -0.23299 0.18247 C -0.2375 0.18663 -0.23872 0.19103 -0.24393 0.19334 C -0.24705 0.19611 -0.25764 0.20305 -0.26042 0.20606 C -0.26198 0.20768 -0.26285 0.20999 -0.26441 0.21161 C -0.26702 0.21439 -0.26997 0.21647 -0.27275 0.21901 C -0.27657 0.22225 -0.28507 0.22618 -0.28507 0.22618 C -0.29219 0.23289 -0.30139 0.23566 -0.30973 0.2389 C -0.3165 0.24838 -0.32622 0.25648 -0.33559 0.26087 C -0.34688 0.2759 -0.36164 0.28145 -0.37674 0.28654 C -0.3849 0.29325 -0.39479 0.29672 -0.40417 0.29926 C -0.40556 0.30042 -0.40677 0.30204 -0.40834 0.30296 C -0.40955 0.30389 -0.41129 0.30342 -0.41233 0.30481 C -0.41337 0.3062 -0.41285 0.30874 -0.41372 0.31013 C -0.41476 0.31175 -0.4165 0.31267 -0.41789 0.31383 C -0.42379 0.32562 -0.43646 0.33834 -0.4467 0.34297 C -0.44966 0.34574 -0.45191 0.34968 -0.45486 0.35222 C -0.45608 0.35338 -0.45764 0.35315 -0.45903 0.35407 C -0.4632 0.35685 -0.46719 0.36055 -0.47136 0.36309 C -0.47604 0.36587 -0.48316 0.36679 -0.48768 0.37049 C -0.49219 0.37419 -0.49636 0.3772 -0.50139 0.37951 C -0.50226 0.38136 -0.50278 0.3839 -0.50417 0.38506 C -0.50573 0.38645 -0.50799 0.38599 -0.50973 0.38691 C -0.51111 0.38784 -0.51233 0.38945 -0.51372 0.39038 C -0.51511 0.3913 -0.5165 0.39154 -0.51789 0.39223 C -0.51927 0.39408 -0.52049 0.39639 -0.52205 0.39778 C -0.52327 0.39894 -0.525 0.39847 -0.52604 0.39963 C -0.52726 0.40102 -0.52743 0.40379 -0.52882 0.40518 C -0.53229 0.40865 -0.53698 0.40865 -0.54115 0.4105 C -0.54271 0.41119 -0.54375 0.41327 -0.54532 0.4142 C -0.55434 0.42044 -0.56389 0.42784 -0.57396 0.43062 C -0.57848 0.43455 -0.58264 0.43756 -0.58768 0.43964 C -0.59584 0.44681 -0.60313 0.45375 -0.61233 0.45791 C -0.6191 0.46693 -0.62848 0.4704 -0.63698 0.47618 C -0.64375 0.4808 -0.64809 0.48982 -0.65486 0.49445 C -0.65782 0.49653 -0.66129 0.49676 -0.66441 0.49815 C -0.66789 0.50486 -0.66979 0.50463 -0.67535 0.50717 C -0.67674 0.51272 -0.6783 0.52451 -0.68229 0.52914 C -0.68473 0.53215 -0.69045 0.53654 -0.69045 0.53654 C -0.69323 0.54209 -0.69462 0.54741 -0.6974 0.55296 C -0.69775 0.55481 -0.69792 0.55666 -0.69861 0.55828 C -0.69931 0.56036 -0.70174 0.56175 -0.70139 0.56383 C -0.70122 0.56522 -0.69045 0.57169 -0.68907 0.57285 C -0.68577 0.57932 -0.68368 0.58141 -0.67813 0.58395 C -0.67622 0.59112 -0.67396 0.59251 -0.66858 0.59482 C -0.66146 0.6043 -0.65834 0.60222 -0.64792 0.60037 C -0.64653 0.59968 -0.64514 0.59945 -0.64393 0.59852 C -0.64236 0.5976 -0.64132 0.59574 -0.63976 0.59482 C -0.63716 0.5932 -0.6316 0.59112 -0.6316 0.59112 C -0.629 0.58788 -0.62552 0.5858 -0.62327 0.5821 C -0.6224 0.58048 -0.62275 0.57817 -0.62205 0.57655 C -0.62136 0.5747 -0.61927 0.57123 -0.61927 0.57123 L -0.64115 0.59482 " pathEditMode="relative" ptsTypes="fffffffffffffffffffffffffffffffffffffffffffffffffffffffffffffffffffff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28572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AÇÕES PROPOSTAS PELAS REGIOES DE </a:t>
            </a:r>
            <a:r>
              <a:rPr lang="pt-BR" sz="2400" b="1" dirty="0" smtClean="0">
                <a:solidFill>
                  <a:srgbClr val="FF0000"/>
                </a:solidFill>
              </a:rPr>
              <a:t>SAÚDE retorno do instrumento encaminhado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1785926"/>
            <a:ext cx="82153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Convidar representantes de todas as Maternidades para participar das discussões da efetivação da Rede Cegonha na Região de Saúde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Promover reuniões do Grupo Condutor Regional para discutir a implementação do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ACR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Região de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Saúde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Encaminhar para todas as maternidades da Região o Manual de Acolhimento e Classificação de Risco (ACR)  da Rede Cegonha.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00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14480" y="128586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Maternidades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28572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AÇÕES PROPOSTAS PELAS REGIOES DE SAÚDE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792288"/>
            <a:ext cx="750099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pt-BR" sz="2400" dirty="0" smtClean="0"/>
              <a:t>Organizar grupo de estudo e de trabalho  na maternidade sobre os processos de trabalho na atenção obstétrica e neonatal.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Avaliar a estrutura física e profissionais das maternidades para a implantação do ACR, CPN e CGBP.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Capacitar os profissionais para implantação do ACR 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Rever, elaborar e readequar os protocolos e fluxos existentes por meio de discussão entre a equipe do serviço de Emergência Obstétrica (médicos  </a:t>
            </a:r>
            <a:r>
              <a:rPr lang="pt-BR" sz="2400" dirty="0" err="1" smtClean="0"/>
              <a:t>Enfºs</a:t>
            </a:r>
            <a:r>
              <a:rPr lang="pt-BR" sz="2400" dirty="0" smtClean="0"/>
              <a:t> e demais servidores)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Sinalização e comunicação visual acessíveis, de fácil compreensão e orientação sobre ACR, direito a acompanhante, pele a pele.</a:t>
            </a:r>
          </a:p>
          <a:p>
            <a:pPr algn="just">
              <a:buFontTx/>
              <a:buChar char="-"/>
            </a:pPr>
            <a:endParaRPr lang="pt-BR" sz="2000" dirty="0" smtClean="0"/>
          </a:p>
          <a:p>
            <a:pPr algn="just">
              <a:buFontTx/>
              <a:buChar char="-"/>
            </a:pPr>
            <a:endParaRPr lang="pt-BR" sz="20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69269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Maternidades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357166"/>
            <a:ext cx="82868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Pautar com os responsáveis dos serviços sobre a criação de uma comissão de monitoramento de boas práticas para acompanhar a melhoria desta prática nas Maternidades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Promover discussão sobre a co responsabilização da equipe multiprofissional com a utilização de métodos não farmacológicos de alívio da dor.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Realizar oficinas de Boas Práticas para os trabalhadores das maternidades.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800" dirty="0" smtClean="0"/>
              <a:t>Plano de redução de cesáreas para as maternidades da Região  30% para as de Alto risco e 25% para as de Risco Habitual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800" dirty="0" smtClean="0"/>
              <a:t>Grupo de Monitoramento dos prontuários - indicação de cesáreas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1100</Words>
  <Application>Microsoft Office PowerPoint</Application>
  <PresentationFormat>Apresentação na tela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  Rede de Atenção Obstétrica e Neonatal Regiões de Saúde de Santa Catarina  Consolidado de Planos de Ação Regionais – Reunião Joinville 15 07 2014</vt:lpstr>
      <vt:lpstr>COMPONENTE HOSPITALAR</vt:lpstr>
      <vt:lpstr>COMPONENTE ATENÇÃO BÁSICA</vt:lpstr>
      <vt:lpstr>COMPONENTE REGIÃO DE SAÚDE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Integral a Saúde da Mulher</dc:title>
  <dc:creator>delziovo</dc:creator>
  <cp:lastModifiedBy>delziovo</cp:lastModifiedBy>
  <cp:revision>33</cp:revision>
  <dcterms:created xsi:type="dcterms:W3CDTF">2013-07-21T17:47:27Z</dcterms:created>
  <dcterms:modified xsi:type="dcterms:W3CDTF">2014-07-16T00:45:33Z</dcterms:modified>
</cp:coreProperties>
</file>