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9" r:id="rId19"/>
    <p:sldId id="280" r:id="rId20"/>
    <p:sldId id="276" r:id="rId21"/>
    <p:sldId id="272" r:id="rId22"/>
    <p:sldId id="273" r:id="rId23"/>
    <p:sldId id="274" r:id="rId24"/>
    <p:sldId id="275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81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no" initials="N" lastIdx="1" clrIdx="0">
    <p:extLst>
      <p:ext uri="{19B8F6BF-5375-455C-9EA6-DF929625EA0E}">
        <p15:presenceInfo xmlns:p15="http://schemas.microsoft.com/office/powerpoint/2012/main" userId="Nu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9T14:03:30.068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84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33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82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15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85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14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82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34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88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85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64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5F87-E1B3-47AB-A4DB-98B718A9B093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18457-BBC5-4AEC-9917-FD74C20122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28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ZAZx8-c24_A/UENX5HiJVRI/AAAAAAAAB4U/_Axim04qzls/s1600/Sem+T%C3%ADtulo-1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0"/>
            <a:ext cx="11802794" cy="67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0276" y="1233231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t-BR" sz="7300" b="1" dirty="0" smtClean="0"/>
              <a:t>Uma nova visão do nascer: </a:t>
            </a:r>
            <a:br>
              <a:rPr lang="pt-BR" sz="7300" b="1" dirty="0" smtClean="0"/>
            </a:br>
            <a:r>
              <a:rPr lang="pt-BR" sz="5300" b="1" dirty="0" smtClean="0"/>
              <a:t>Hospital Sofia Feldmann e Hospital Santo </a:t>
            </a:r>
            <a:r>
              <a:rPr lang="pt-BR" sz="5300" b="1" dirty="0" err="1" smtClean="0"/>
              <a:t>Antonio</a:t>
            </a:r>
            <a:r>
              <a:rPr lang="pt-BR" sz="5300" b="1" dirty="0" smtClean="0"/>
              <a:t> </a:t>
            </a:r>
            <a:endParaRPr lang="pt-BR" sz="53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5742" y="4854062"/>
            <a:ext cx="9144000" cy="1655762"/>
          </a:xfrm>
        </p:spPr>
        <p:txBody>
          <a:bodyPr/>
          <a:lstStyle/>
          <a:p>
            <a:pPr algn="r"/>
            <a:r>
              <a:rPr lang="pt-BR" dirty="0" err="1" smtClean="0"/>
              <a:t>Aprimorandas</a:t>
            </a:r>
            <a:r>
              <a:rPr lang="pt-BR" dirty="0" smtClean="0"/>
              <a:t>:</a:t>
            </a:r>
          </a:p>
          <a:p>
            <a:pPr algn="r"/>
            <a:r>
              <a:rPr lang="pt-BR" dirty="0" err="1" smtClean="0"/>
              <a:t>Enfª</a:t>
            </a:r>
            <a:r>
              <a:rPr lang="pt-BR" dirty="0" smtClean="0"/>
              <a:t> </a:t>
            </a:r>
            <a:r>
              <a:rPr lang="pt-BR" dirty="0" err="1" smtClean="0"/>
              <a:t>Obst.Larissa</a:t>
            </a:r>
            <a:r>
              <a:rPr lang="pt-BR" dirty="0" smtClean="0"/>
              <a:t> Hildebrando</a:t>
            </a:r>
          </a:p>
          <a:p>
            <a:pPr algn="r"/>
            <a:r>
              <a:rPr lang="pt-BR" dirty="0" err="1" smtClean="0"/>
              <a:t>Enfª</a:t>
            </a:r>
            <a:r>
              <a:rPr lang="pt-BR" dirty="0" smtClean="0"/>
              <a:t> </a:t>
            </a:r>
            <a:r>
              <a:rPr lang="pt-BR" dirty="0" err="1" smtClean="0"/>
              <a:t>Obst.Raquel</a:t>
            </a:r>
            <a:r>
              <a:rPr lang="pt-BR" dirty="0" smtClean="0"/>
              <a:t> Tiemann</a:t>
            </a:r>
            <a:endParaRPr lang="pt-BR" dirty="0"/>
          </a:p>
        </p:txBody>
      </p:sp>
      <p:pic>
        <p:nvPicPr>
          <p:cNvPr id="5" name="Bárbara Dias   9 Meses (Oração do Bebê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545" y="551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5423" y="436098"/>
            <a:ext cx="38386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Art.5º - Nossas fichas registrarão: NOME: José... ou Maria; IDADE: 21 ... ou 61... SONHOS: ................. negros ou brancos, jovens ou velhos, homem ou mulher, viveremos os mesmos direitos, sonharemos os mesmos sonhos...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555" y="751910"/>
            <a:ext cx="6499990" cy="487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5897"/>
            <a:ext cx="39151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Art.6º - Fica permitido o amor</a:t>
            </a:r>
            <a:r>
              <a:rPr lang="pt-BR" sz="3200" dirty="0" smtClean="0"/>
              <a:t>, sempre</a:t>
            </a:r>
            <a:r>
              <a:rPr lang="pt-BR" sz="3200" dirty="0"/>
              <a:t>; e obrigatória a felicidade. As manhãs serão azuis. Não haverá filhos da miséria ou do medo. Serão todos frutos do amor porque a mulher só se deitará com o homem que ama.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15" y="366049"/>
            <a:ext cx="4172607" cy="55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7626" y="492369"/>
            <a:ext cx="41828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Art.7º - “Por decreto irrevogável fica estabelecido o reinado permanente da justiça e da claridade.” Haverá trabalho para todas e igualdade de salário; a saúde será um bem que passará de mãe para filho. A lei será cumprida e os direitos respeitados. Á porta de cada escola brilhará um arco-íris envolvendo em cores e luz nossas crianças.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41" y="492369"/>
            <a:ext cx="3760632" cy="55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2893" y="272437"/>
            <a:ext cx="323319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Art.8º - Fica proibido o desemprego, a discriminação. Fica proibida a velhice porque seremos jovens de setenta, oitenta e cem anos. Somente a paciência, a temperança e a sabedoria marcarão o tempo em nossas vidas.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67" y="425002"/>
            <a:ext cx="4594512" cy="6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9490" y="633046"/>
            <a:ext cx="3245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Art.9º - Olharemos os gerânios nas janelas E contemplaremos as flores nos campos. Haverá sorriso nos rostos das crianças.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455" y="463638"/>
            <a:ext cx="4343300" cy="57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860" y="103823"/>
            <a:ext cx="289358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Art. 10º - Governos governarão! E ficará instituído, desde já, o Ministério da Vida, onde a dignidade substituirá o lucro. E o cidadão será parte essencial de seu plano.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761" y="1093306"/>
            <a:ext cx="6020158" cy="45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765" y="306319"/>
            <a:ext cx="18537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Art.11º - E agora é definitivo... Mulheres, tomem seus lugares, apertem os cintos... E alcem </a:t>
            </a:r>
            <a:r>
              <a:rPr lang="pt-BR" sz="2800" dirty="0" smtClean="0"/>
              <a:t>voo, </a:t>
            </a:r>
            <a:r>
              <a:rPr lang="pt-BR" sz="2800" dirty="0"/>
              <a:t>na direção de seus sonhos!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94" y="803560"/>
            <a:ext cx="3897469" cy="51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46230" y="708338"/>
            <a:ext cx="6091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/>
              <a:t>Mudamos?</a:t>
            </a:r>
            <a:endParaRPr lang="pt-BR" sz="6000" dirty="0"/>
          </a:p>
        </p:txBody>
      </p:sp>
      <p:pic>
        <p:nvPicPr>
          <p:cNvPr id="1026" name="Picture 2" descr="http://www.ninha.bio.br/biologia/insetos/borboletas/fases-mona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84" y="3107229"/>
            <a:ext cx="3810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6310" y="857250"/>
            <a:ext cx="6858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2248" y="378372"/>
            <a:ext cx="42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572" y="107183"/>
            <a:ext cx="52899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Relato de parto: L. 20 anos, GII PI, 41s. Uma noite de plantão agitado, até a meia noite 5 nascimentos, e lá estava ela e nossa equipe mal sabia que ela já seria a próxima a parir pois ela estava com 4cm, sem dinâmica efetiva... Até cair uns pingos de ocitocina pela veia..</a:t>
            </a:r>
            <a:br>
              <a:rPr lang="pt-BR" dirty="0"/>
            </a:br>
            <a:r>
              <a:rPr lang="pt-BR" dirty="0"/>
              <a:t>Na </a:t>
            </a:r>
            <a:r>
              <a:rPr lang="pt-BR" dirty="0" smtClean="0"/>
              <a:t>sua angústia, </a:t>
            </a:r>
            <a:r>
              <a:rPr lang="pt-BR" dirty="0"/>
              <a:t>foi para o banho uma vez e comentou que as contrações estavam cada vez mais fortes. Gemia em silêncio na companhia do esposo, também aflito com a "demora" já que do primeiro filho ela internou com 8cm e pariu rapidinho. Entre uma contração e outra os gemidos iam ficando mais altos e ela se acomodou em decúbito lateral. Em seguida fui </a:t>
            </a:r>
            <a:r>
              <a:rPr lang="pt-BR" dirty="0" smtClean="0"/>
              <a:t>avaliá-la </a:t>
            </a:r>
            <a:r>
              <a:rPr lang="pt-BR" dirty="0"/>
              <a:t>e para minha surpresa: dilatação cervical total e o feto em plano positivo de </a:t>
            </a:r>
            <a:r>
              <a:rPr lang="pt-BR" dirty="0" err="1"/>
              <a:t>De</a:t>
            </a:r>
            <a:r>
              <a:rPr lang="pt-BR" dirty="0"/>
              <a:t> Lee</a:t>
            </a:r>
            <a:r>
              <a:rPr lang="pt-BR" dirty="0" smtClean="0"/>
              <a:t>. </a:t>
            </a:r>
            <a:r>
              <a:rPr lang="pt-BR" dirty="0"/>
              <a:t>Ela ficou na posição em que estava e fazia uma força no expulsivo que só ela sabia fazer, tudo natural, sem forçar puxos, nasceu a "Maria", vigorosa e com 4.250kg de pura gostosura! E o períneo?? Íntegro!! Uma leve </a:t>
            </a:r>
            <a:r>
              <a:rPr lang="pt-BR" dirty="0" smtClean="0"/>
              <a:t>abrasão </a:t>
            </a:r>
            <a:r>
              <a:rPr lang="pt-BR" dirty="0"/>
              <a:t>em mucosa, mas sem sangramento!</a:t>
            </a:r>
            <a:br>
              <a:rPr lang="pt-BR" dirty="0"/>
            </a:br>
            <a:r>
              <a:rPr lang="pt-BR" dirty="0"/>
              <a:t>É por essas e outras que amo a obstetrícia!</a:t>
            </a:r>
            <a:br>
              <a:rPr lang="pt-BR" dirty="0"/>
            </a:br>
            <a:r>
              <a:rPr lang="pt-BR" dirty="0"/>
              <a:t>Parto normal na companhia de quem ela queria, </a:t>
            </a:r>
            <a:r>
              <a:rPr lang="pt-BR" dirty="0" err="1" smtClean="0"/>
              <a:t>empoderada</a:t>
            </a:r>
            <a:r>
              <a:rPr lang="pt-BR" dirty="0" smtClean="0"/>
              <a:t> </a:t>
            </a:r>
            <a:r>
              <a:rPr lang="pt-BR" dirty="0"/>
              <a:t>com a posição da escolha dela e nasceu sem intervenção!!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63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8158" y="1070959"/>
            <a:ext cx="6816144" cy="511210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6518" y="1133341"/>
            <a:ext cx="477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Diferença no ensino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8033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demulher.abril.com.br/sites/mdemulher/files/styles/retangular_horizontal_2/public/core/parto-humanizado_0.jpg?itok=vb36lC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22" y="407963"/>
            <a:ext cx="8818540" cy="617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2880" y="1252025"/>
            <a:ext cx="71463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"Para mudar o mundo é preciso mudar a forma de nascer" (Michel </a:t>
            </a:r>
            <a:r>
              <a:rPr lang="pt-BR" sz="6000" dirty="0" err="1"/>
              <a:t>Odent</a:t>
            </a:r>
            <a:r>
              <a:rPr lang="pt-BR" sz="6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66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027"/>
            <a:ext cx="6495393" cy="48715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143" y="857250"/>
            <a:ext cx="6858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68291" y="162540"/>
            <a:ext cx="402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Nossa realidade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4741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8778" y="622479"/>
            <a:ext cx="30269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E assim, em trabalho de formiguinha vamos mudando nossa realidade.</a:t>
            </a:r>
            <a:endParaRPr lang="pt-BR" sz="4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57" y="451944"/>
            <a:ext cx="7322207" cy="54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39" y="1197735"/>
            <a:ext cx="7084169" cy="53131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6670" y="228303"/>
            <a:ext cx="34386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/>
          </a:p>
          <a:p>
            <a:endParaRPr lang="pt-BR" sz="2800" dirty="0"/>
          </a:p>
          <a:p>
            <a:r>
              <a:rPr lang="pt-BR" sz="4000" dirty="0" err="1" smtClean="0"/>
              <a:t>Enfªs</a:t>
            </a:r>
            <a:r>
              <a:rPr lang="pt-BR" sz="4000" dirty="0" smtClean="0"/>
              <a:t> Obstetras</a:t>
            </a:r>
          </a:p>
          <a:p>
            <a:r>
              <a:rPr lang="pt-BR" sz="4000" dirty="0" smtClean="0"/>
              <a:t>Mais livres para prestar o atendimento as parturientes...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604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4" y="1291021"/>
            <a:ext cx="8552879" cy="480264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31809" y="152400"/>
            <a:ext cx="698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Respeito e atenção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0974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787524"/>
            <a:ext cx="6388100" cy="47910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543972" y="250496"/>
            <a:ext cx="4104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Carinho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216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714" y="93903"/>
            <a:ext cx="11684000" cy="656788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653048" y="2408349"/>
            <a:ext cx="7263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atin typeface="Arial Black" panose="020B0A04020102020204" pitchFamily="34" charset="0"/>
              </a:rPr>
              <a:t>Planejando para o futuro...</a:t>
            </a:r>
            <a:endParaRPr lang="pt-BR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48000" y="682094"/>
            <a:ext cx="6096000" cy="5493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SAÚDE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 TÉCNICA DA SAÚDE DA MULHER – MS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MINAS GERAIS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ESCOLA DE ENFERMAGEM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MATERNO INFANTIL E SAÚDE PÚBLICA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 SOFIA FELDMAN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ASSOCIAÇÃO BRASILEIRA DE OBSTETRIZES E ENFERMEIROS OBSTETRAS – MINAS GERAIS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99245" y="1305342"/>
            <a:ext cx="874475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Identificação			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Maternidade: Hospital Santo Antônio – Blumenau/SC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Município e estado: Blumenau/SC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de serviço: Hospital geral com serviço de maternidade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Período de vigência do plano local: 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67959" y="0"/>
            <a:ext cx="5676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6823" y="1670570"/>
            <a:ext cx="1143643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AutoNum type="arabicPeriod" startAt="2"/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Contextualização: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t-BR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O hospital Santo Antônio de Blumenau, possui o serviço Materno Infantil desde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1960, </a:t>
            </a: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possui o título de hospital amigo da criança desde 2000, e pactuado com a Rede Cegonha desde 2013.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este constituído de sala de parto, compreendida por 2 </a:t>
            </a:r>
            <a:r>
              <a:rPr lang="pt-BR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PPPs</a:t>
            </a: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sala de acolhimento e triagem obstétrica. Possui um alojamento conjunto com 22 leitos sendo estes destinados para puérperas, recém-nascidos e seus acompanhantes, neste setor também ocorre a internação de gestantes de alto risco. </a:t>
            </a: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serviço também é contemplado atenção ao recém-nascido com UCIN e UTI </a:t>
            </a:r>
            <a:r>
              <a:rPr lang="pt-BR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</a:t>
            </a: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pediátrica, com serviço de método canguru já instituído</a:t>
            </a:r>
            <a:r>
              <a:rPr lang="pt-BR" b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537021" y="-12879"/>
            <a:ext cx="5676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0456" y="1211535"/>
            <a:ext cx="11629622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AutoNum type="arabicPeriod" startAt="3"/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Objeto do curso: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Desenvolvimento de competências que instrumentalizem a(o) enfermeiro(a) obstetra, buscando resgatar e fortalecer sua prática, para atuação na assistência ao parto e nascimento, com base na humanização e nas evidências científicas atuais, considerando os preceitos éticos e legais da profissão.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47246" y="0"/>
            <a:ext cx="5676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5037" y="212873"/>
            <a:ext cx="6340698" cy="638295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2708" y="970671"/>
            <a:ext cx="4459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Hospital Sofia Feldmann – Belo Horizonte/MG</a:t>
            </a:r>
            <a:endParaRPr lang="pt-BR" sz="4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07725" y="3880425"/>
            <a:ext cx="3670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De 07/03 à 19/03/2016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723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57979" y="0"/>
            <a:ext cx="5676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420270"/>
            <a:ext cx="12192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AutoNum type="arabicPeriod" startAt="4"/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ação: EIXO DE BOAS PRÁTICAS NO CUIDADO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Recomendação: Descrever as estratégias e como serão realizadas, apontar desafios, definir prazo e responsabilidades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/>
          <p:cNvGraphicFramePr>
            <a:graphicFrameLocks noGrp="1"/>
          </p:cNvGraphicFramePr>
          <p:nvPr>
            <p:extLst/>
          </p:nvPr>
        </p:nvGraphicFramePr>
        <p:xfrm>
          <a:off x="1272209" y="1260856"/>
          <a:ext cx="9785046" cy="385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442"/>
                <a:gridCol w="2317856"/>
                <a:gridCol w="1913759"/>
                <a:gridCol w="1990517"/>
                <a:gridCol w="1962472"/>
              </a:tblGrid>
              <a:tr h="33942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Diretrizes e seus focos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Principais desafios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Realização das ações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Responsáveis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Prazo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/>
          </p:nvPr>
        </p:nvGraphicFramePr>
        <p:xfrm>
          <a:off x="1258957" y="1635284"/>
          <a:ext cx="9806608" cy="4351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1801"/>
                <a:gridCol w="1955972"/>
                <a:gridCol w="1722783"/>
                <a:gridCol w="1696278"/>
                <a:gridCol w="1669774"/>
              </a:tblGrid>
              <a:tr h="9002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Educação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Poucos cursos de aprimoramento oferecidos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Encaminhamento de enfermeiros obstetras para os cursos de aprimoramento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Gerencia geral, Gerencia assistencial e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Coordenação da área materno infantil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900" dirty="0">
                          <a:effectLst/>
                        </a:rPr>
                        <a:t>A partir do segundo semestre de 2016 até dezembro de 2017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</a:tr>
              <a:tr h="13504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Fomentar a educação permanente com cursos específicos direcionados as práticas de atendimento à mulher e ao recém-nascido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Realização de cursos internos direcionados para as práticas assistenciais 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Gerencia geral, gerencia assistencial, gerencia do ICDS e coordenação da área materno infantil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900">
                          <a:effectLst/>
                        </a:rPr>
                        <a:t>Início a partir do segundo semestre de 2016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</a:tr>
              <a:tr h="10503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Necessidade de cursos específicos e avançados na área materno infantil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Realização de cursos voltados para atendimento avançado na área materno infantil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Gerencia geral, gerencia assistencial, gerencia do ICDS e coordenação da área materno infantil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900" dirty="0">
                          <a:effectLst/>
                        </a:rPr>
                        <a:t>Início a partir do segundo semestre de 2016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</a:tr>
              <a:tr h="10503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Educação para saúde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Realização de grupos, rodas de conversas com as gestantes e puérperas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Gerencia geral, gerencia assistencial, gerencia do ICDS e coordenação da área materno infantil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900" dirty="0">
                          <a:effectLst/>
                        </a:rPr>
                        <a:t>Início a partir do segundo semestre de 2016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76" marR="53376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638425" y="1635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7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1340008"/>
            <a:ext cx="12192000" cy="385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AutoNum type="arabicPeriod" startAt="5"/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Monitoramento e avaliação das ações realizadas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Indicadores: Nº de enfermeiros obstetras participantes de cursos de aprimoramento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Nº de capacitações internas específicas para os profissionais que prestam assistência obstétrica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Nº de cursos internos voltados para atendimento à mulher gestante, parturiente, puérpera e recém-nascido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Nº de participantes de cursos avançados na área materno infantil (ALSO, PALS, etc....)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Conforme o compromisso pactuado junto a rede cegonha com a instituição, se faz necessário a promoção, de capacitações voltadas as boas práticas obstétricas. (FONTE: Termo de </a:t>
            </a:r>
            <a:r>
              <a:rPr lang="pt-BR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pactuação</a:t>
            </a: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Rede Cegonha 2013)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57978" y="0"/>
            <a:ext cx="5676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AÇÃO HOSPITAL SANTO ANTONIO – BLUMENAU</a:t>
            </a:r>
            <a:endParaRPr lang="pt-B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2893068"/>
            <a:ext cx="4170561" cy="42570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300"/>
            <a:ext cx="4199467" cy="3149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28" y="1409701"/>
            <a:ext cx="3821973" cy="5537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" y="0"/>
            <a:ext cx="5041900" cy="37814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753100" y="160186"/>
            <a:ext cx="443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latin typeface="Algerian" panose="04020705040A02060702" pitchFamily="82" charset="0"/>
              </a:rPr>
              <a:t>Obrigada!</a:t>
            </a:r>
            <a:endParaRPr lang="pt-BR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2197" y="140677"/>
            <a:ext cx="1102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/>
              <a:t>Curso de aprimoramento 8ª Turma</a:t>
            </a:r>
            <a:endParaRPr lang="pt-BR" sz="6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2" y="1322363"/>
            <a:ext cx="8707901" cy="48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063" y="-1084249"/>
            <a:ext cx="4790000" cy="773122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6365" y="566670"/>
            <a:ext cx="3773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Jovita Levy, autora da poesia </a:t>
            </a:r>
            <a:endParaRPr lang="pt-BR" sz="2800" dirty="0" smtClean="0"/>
          </a:p>
          <a:p>
            <a:r>
              <a:rPr lang="pt-BR" sz="2800" b="1" dirty="0" smtClean="0"/>
              <a:t>“</a:t>
            </a:r>
            <a:r>
              <a:rPr lang="pt-BR" sz="2800" b="1" dirty="0"/>
              <a:t>Estatuto da Mulher”, </a:t>
            </a:r>
            <a:r>
              <a:rPr lang="pt-BR" sz="2800" dirty="0"/>
              <a:t>afixado no Centro de Parto Normal Helena </a:t>
            </a:r>
            <a:r>
              <a:rPr lang="pt-BR" sz="2800" dirty="0" smtClean="0"/>
              <a:t>Greco. </a:t>
            </a:r>
            <a:r>
              <a:rPr lang="pt-BR" sz="2800" dirty="0"/>
              <a:t>Jovita é licenciada em Letras e Pedagogia e militante feminista do Movimento Popular pelas Mulheres  (MPM) há 15 anos.</a:t>
            </a:r>
          </a:p>
        </p:txBody>
      </p:sp>
    </p:spTree>
    <p:extLst>
      <p:ext uri="{BB962C8B-B14F-4D97-AF65-F5344CB8AC3E}">
        <p14:creationId xmlns:p14="http://schemas.microsoft.com/office/powerpoint/2010/main" val="9863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3046" y="633046"/>
            <a:ext cx="3967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Art.1º - Fica decretado Que a partir de agora vale a utopia. Valem os sonhos. Os possíveis e os impossíveis. E que eles se façam verdade E se desdobrem em luz no escuro de nossas incertezas.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368" y="1062697"/>
            <a:ext cx="5693899" cy="48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3219" y="984738"/>
            <a:ext cx="48814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Art.2º - Fica constituído por decisão soberana, o Poder Feminino. </a:t>
            </a:r>
            <a:endParaRPr lang="pt-BR" sz="2800" dirty="0" smtClean="0"/>
          </a:p>
          <a:p>
            <a:r>
              <a:rPr lang="pt-BR" sz="2800" dirty="0" smtClean="0"/>
              <a:t>Porque </a:t>
            </a:r>
            <a:r>
              <a:rPr lang="pt-BR" sz="2800" dirty="0"/>
              <a:t>feminina é a Justiça. </a:t>
            </a:r>
            <a:endParaRPr lang="pt-BR" sz="2800" dirty="0" smtClean="0"/>
          </a:p>
          <a:p>
            <a:r>
              <a:rPr lang="pt-BR" sz="2800" dirty="0" smtClean="0"/>
              <a:t>A </a:t>
            </a:r>
            <a:r>
              <a:rPr lang="pt-BR" sz="2800" dirty="0"/>
              <a:t>Liberdade é feminina; </a:t>
            </a:r>
            <a:endParaRPr lang="pt-BR" sz="2800" dirty="0" smtClean="0"/>
          </a:p>
          <a:p>
            <a:r>
              <a:rPr lang="pt-BR" sz="2800" dirty="0" smtClean="0"/>
              <a:t>a </a:t>
            </a:r>
            <a:r>
              <a:rPr lang="pt-BR" sz="2800" dirty="0"/>
              <a:t>luta, a conquista, a vitória; </a:t>
            </a:r>
            <a:endParaRPr lang="pt-BR" sz="2800" dirty="0" smtClean="0"/>
          </a:p>
          <a:p>
            <a:r>
              <a:rPr lang="pt-BR" sz="2800" dirty="0" smtClean="0"/>
              <a:t>a </a:t>
            </a:r>
            <a:r>
              <a:rPr lang="pt-BR" sz="2800" dirty="0"/>
              <a:t>paciência, a tolerância, a paixão; </a:t>
            </a:r>
            <a:endParaRPr lang="pt-BR" sz="2800" dirty="0" smtClean="0"/>
          </a:p>
          <a:p>
            <a:r>
              <a:rPr lang="pt-BR" sz="2800" dirty="0" smtClean="0"/>
              <a:t>e </a:t>
            </a:r>
            <a:r>
              <a:rPr lang="pt-BR" sz="2800" dirty="0"/>
              <a:t>feminina é a Esperança que nos permite crer no futuro.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0460" y="1102994"/>
            <a:ext cx="6376182" cy="47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895" y="407963"/>
            <a:ext cx="4417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Art.3º -A partir de agora... Carolinas deixarão as janelas por onde o tempo passou ... e elas não viram; </a:t>
            </a:r>
            <a:r>
              <a:rPr lang="pt-BR" sz="2400" dirty="0" smtClean="0"/>
              <a:t>e </a:t>
            </a:r>
            <a:r>
              <a:rPr lang="pt-BR" sz="2400" dirty="0"/>
              <a:t>se atirarão à vida, fazendo sua própria história</a:t>
            </a:r>
            <a:r>
              <a:rPr lang="pt-BR" sz="2400" dirty="0" smtClean="0"/>
              <a:t>.</a:t>
            </a:r>
          </a:p>
          <a:p>
            <a:r>
              <a:rPr lang="pt-BR" sz="2400" dirty="0" smtClean="0"/>
              <a:t> </a:t>
            </a:r>
            <a:r>
              <a:rPr lang="pt-BR" sz="2400" dirty="0"/>
              <a:t>Não mais “mulheres de Atenas” que fustigadas não choram, se ajoelham, pedem, imploram mais duras penas, serenas</a:t>
            </a:r>
            <a:r>
              <a:rPr lang="pt-BR" sz="2400" dirty="0" smtClean="0"/>
              <a:t>.</a:t>
            </a:r>
          </a:p>
          <a:p>
            <a:r>
              <a:rPr lang="pt-BR" sz="2400" dirty="0" smtClean="0"/>
              <a:t> </a:t>
            </a:r>
            <a:r>
              <a:rPr lang="pt-BR" sz="2400" dirty="0"/>
              <a:t>A partir de agora, seremos todas Marias. </a:t>
            </a:r>
            <a:endParaRPr lang="pt-BR" sz="2400" dirty="0" smtClean="0"/>
          </a:p>
          <a:p>
            <a:r>
              <a:rPr lang="pt-BR" sz="2400" dirty="0" smtClean="0"/>
              <a:t>De </a:t>
            </a:r>
            <a:r>
              <a:rPr lang="pt-BR" sz="2400" dirty="0"/>
              <a:t>raça, de força, de gana; Marias com mania de terem fé na Vida. Seremos todas Marias de nosso Tempo, Maria de nossos dias.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95" y="1252024"/>
            <a:ext cx="6033099" cy="33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7625" y="323557"/>
            <a:ext cx="38123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Art.4º - Fica decretado que, a partir de hoje, está banida dos dicionários a palavra violência pela inutilidade de seu uso. Os gestos serão suaves mesmo nas decisões mais fortes, porque a palavra será a grande espada na defesa dos direitos e da liberdade.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880" y="128789"/>
            <a:ext cx="4715723" cy="65991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868" y="900565"/>
            <a:ext cx="4567132" cy="52169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142457" y="2325239"/>
            <a:ext cx="266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183 normais</a:t>
            </a:r>
          </a:p>
          <a:p>
            <a:r>
              <a:rPr lang="pt-BR" dirty="0"/>
              <a:t>78 cesáreas</a:t>
            </a: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142457" y="1558344"/>
            <a:ext cx="305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Taxas:</a:t>
            </a:r>
          </a:p>
          <a:p>
            <a:r>
              <a:rPr lang="pt-BR" dirty="0" smtClean="0"/>
              <a:t>Parto normal = </a:t>
            </a:r>
            <a:r>
              <a:rPr lang="pt-BR" b="1" dirty="0" smtClean="0"/>
              <a:t>70,66%</a:t>
            </a:r>
          </a:p>
          <a:p>
            <a:r>
              <a:rPr lang="pt-BR" dirty="0" smtClean="0"/>
              <a:t>Cesarianas = </a:t>
            </a:r>
            <a:r>
              <a:rPr lang="pt-BR" dirty="0" smtClean="0">
                <a:solidFill>
                  <a:srgbClr val="FF0000"/>
                </a:solidFill>
              </a:rPr>
              <a:t>30,12%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345510" y="3078051"/>
            <a:ext cx="172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err="1" smtClean="0"/>
              <a:t>Episiotomias</a:t>
            </a:r>
            <a:r>
              <a:rPr lang="pt-BR" b="1" u="sng" dirty="0" smtClean="0"/>
              <a:t>:</a:t>
            </a:r>
          </a:p>
          <a:p>
            <a:r>
              <a:rPr lang="pt-BR" dirty="0" smtClean="0"/>
              <a:t>         2,70%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81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1128</Words>
  <Application>Microsoft Office PowerPoint</Application>
  <PresentationFormat>Widescreen</PresentationFormat>
  <Paragraphs>120</Paragraphs>
  <Slides>33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2" baseType="lpstr">
      <vt:lpstr>Algerian</vt:lpstr>
      <vt:lpstr>Arial</vt:lpstr>
      <vt:lpstr>Arial Black</vt:lpstr>
      <vt:lpstr>Arial Narrow</vt:lpstr>
      <vt:lpstr>Calibri</vt:lpstr>
      <vt:lpstr>Calibri Light</vt:lpstr>
      <vt:lpstr>Symbol</vt:lpstr>
      <vt:lpstr>Times New Roman</vt:lpstr>
      <vt:lpstr>Tema do Office</vt:lpstr>
      <vt:lpstr>Uma nova visão do nascer:  Hospital Sofia Feldmann e Hospital Santo Antonio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nova visão do nascer: Sofia Feldmann e Hospital Santo Antonio</dc:title>
  <dc:creator>Raquel Garcia Tiemann</dc:creator>
  <cp:lastModifiedBy>Raquel Garcia Tiemann</cp:lastModifiedBy>
  <cp:revision>37</cp:revision>
  <dcterms:created xsi:type="dcterms:W3CDTF">2016-07-27T10:29:07Z</dcterms:created>
  <dcterms:modified xsi:type="dcterms:W3CDTF">2016-08-15T01:17:59Z</dcterms:modified>
</cp:coreProperties>
</file>