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34" r:id="rId2"/>
    <p:sldId id="324" r:id="rId3"/>
    <p:sldId id="322" r:id="rId4"/>
    <p:sldId id="325" r:id="rId5"/>
    <p:sldId id="327" r:id="rId6"/>
    <p:sldId id="349" r:id="rId7"/>
    <p:sldId id="329" r:id="rId8"/>
    <p:sldId id="355" r:id="rId9"/>
    <p:sldId id="352" r:id="rId10"/>
    <p:sldId id="332" r:id="rId11"/>
    <p:sldId id="331" r:id="rId12"/>
    <p:sldId id="356" r:id="rId13"/>
    <p:sldId id="358" r:id="rId14"/>
    <p:sldId id="359" r:id="rId15"/>
    <p:sldId id="368" r:id="rId16"/>
    <p:sldId id="369" r:id="rId17"/>
    <p:sldId id="361" r:id="rId18"/>
    <p:sldId id="362" r:id="rId19"/>
    <p:sldId id="363" r:id="rId20"/>
    <p:sldId id="364" r:id="rId21"/>
    <p:sldId id="357" r:id="rId22"/>
    <p:sldId id="366" r:id="rId23"/>
    <p:sldId id="367" r:id="rId24"/>
  </p:sldIdLst>
  <p:sldSz cx="9144000" cy="6858000" type="screen4x3"/>
  <p:notesSz cx="6858000" cy="9144000"/>
  <p:defaultTextStyle>
    <a:defPPr>
      <a:defRPr lang="pt-B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B05EB-7B81-4F87-A22B-6BAEEB57A553}" type="datetimeFigureOut">
              <a:rPr lang="pt-BR" smtClean="0"/>
              <a:pPr/>
              <a:t>16/08/2016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44DE1-DAB1-4A60-A991-FBB64B5DD2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1558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704088"/>
          </a:xfrm>
        </p:spPr>
        <p:txBody>
          <a:bodyPr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200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788"/>
            <a:ext cx="1984375" cy="273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D13634C-34A3-4233-BB7E-3977BCAE7301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25" y="6300788"/>
            <a:ext cx="3813175" cy="273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638" y="6300788"/>
            <a:ext cx="685800" cy="273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fld id="{3E7A0850-FC1B-443F-99D8-AFC8A13D75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26FEE-4562-49C8-AE39-92D0A943E597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49C1D-38A5-4C54-99AD-23FCDDF3CF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F4EE6-22E5-4572-95EA-904FB2096BEE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43859-0BA7-44C8-90D3-A53EBB8EA8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C9589-ECB1-4364-90A9-4595148ECE1D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74C3B-3BA9-4C0A-BC33-83FAF5F2614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CFFAB-2429-4009-88C0-FA44A8D9F342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32B67-7306-43A8-BD44-9B1C6E5EA2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9D1B8-88A1-418E-B78E-9A0B1E4C623E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564F0-AD35-415D-9DDA-FAE425F88B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-178369">
            <a:off x="628650" y="506413"/>
            <a:ext cx="3851275" cy="5514975"/>
            <a:chOff x="1524000" y="381000"/>
            <a:chExt cx="3657600" cy="4737978"/>
          </a:xfrm>
        </p:grpSpPr>
        <p:sp>
          <p:nvSpPr>
            <p:cNvPr id="6" name="Rectangle 9"/>
            <p:cNvSpPr/>
            <p:nvPr userDrawn="1"/>
          </p:nvSpPr>
          <p:spPr>
            <a:xfrm>
              <a:off x="1518368" y="380726"/>
              <a:ext cx="3657600" cy="4724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13CC6-E271-4653-A1C3-6DF065ADF8B0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EE88-7CEF-48A6-A3AA-2B7DA301B3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385649">
            <a:off x="312738" y="3521075"/>
            <a:ext cx="4089400" cy="3025775"/>
            <a:chOff x="1524000" y="381000"/>
            <a:chExt cx="3657600" cy="4737978"/>
          </a:xfrm>
        </p:grpSpPr>
        <p:sp>
          <p:nvSpPr>
            <p:cNvPr id="7" name="Rectangle 14"/>
            <p:cNvSpPr/>
            <p:nvPr userDrawn="1"/>
          </p:nvSpPr>
          <p:spPr>
            <a:xfrm>
              <a:off x="1518754" y="379926"/>
              <a:ext cx="3657600" cy="4725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232774">
            <a:off x="169863" y="241300"/>
            <a:ext cx="4087812" cy="3025775"/>
            <a:chOff x="1524000" y="381000"/>
            <a:chExt cx="3657600" cy="4737978"/>
          </a:xfrm>
        </p:grpSpPr>
        <p:sp>
          <p:nvSpPr>
            <p:cNvPr id="10" name="Rectangle 10"/>
            <p:cNvSpPr/>
            <p:nvPr userDrawn="1"/>
          </p:nvSpPr>
          <p:spPr>
            <a:xfrm>
              <a:off x="1523760" y="381014"/>
              <a:ext cx="3657600" cy="4725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0E0FF-CBA4-446E-BE1E-A5A9BFCCE9EC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05356-3B83-44EA-BD9E-A8E04DBD26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232774">
            <a:off x="2058988" y="379413"/>
            <a:ext cx="5032375" cy="3443287"/>
            <a:chOff x="1524000" y="381000"/>
            <a:chExt cx="3657600" cy="4737978"/>
          </a:xfrm>
        </p:grpSpPr>
        <p:sp>
          <p:nvSpPr>
            <p:cNvPr id="6" name="Rectangle 9"/>
            <p:cNvSpPr/>
            <p:nvPr userDrawn="1"/>
          </p:nvSpPr>
          <p:spPr>
            <a:xfrm>
              <a:off x="1523766" y="381015"/>
              <a:ext cx="3657600" cy="4724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E2D00-38FA-460D-81A3-A9E061AC3855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60919-F028-464D-BF22-AE8C899EA1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180000">
            <a:off x="114300" y="115888"/>
            <a:ext cx="3968750" cy="3705225"/>
            <a:chOff x="1524000" y="381000"/>
            <a:chExt cx="3657600" cy="4737978"/>
          </a:xfrm>
        </p:grpSpPr>
        <p:sp>
          <p:nvSpPr>
            <p:cNvPr id="7" name="Rectangle 14"/>
            <p:cNvSpPr/>
            <p:nvPr userDrawn="1"/>
          </p:nvSpPr>
          <p:spPr>
            <a:xfrm>
              <a:off x="1518424" y="380585"/>
              <a:ext cx="3657600" cy="4723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360000">
            <a:off x="4165600" y="323850"/>
            <a:ext cx="4792663" cy="3443288"/>
            <a:chOff x="1524000" y="381000"/>
            <a:chExt cx="3657600" cy="4737978"/>
          </a:xfrm>
        </p:grpSpPr>
        <p:sp>
          <p:nvSpPr>
            <p:cNvPr id="10" name="Rectangle 10"/>
            <p:cNvSpPr/>
            <p:nvPr userDrawn="1"/>
          </p:nvSpPr>
          <p:spPr>
            <a:xfrm>
              <a:off x="1523620" y="381036"/>
              <a:ext cx="3657600" cy="4724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2B436-D1DA-4C94-B937-6D85E22BC590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D0F90-3B71-4449-AF9D-9C10E19336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F5353-A2DA-4684-8584-ED65040788C0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1FF1B-42AB-4746-A238-3618675709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DE637-9710-480F-9E0B-3AD36189F5A9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9AF2E-12D1-4C3D-BE5C-DAE6012264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BFE0C-C291-48F6-B421-0B37BB4C6673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F765D-8B12-4939-95CC-1726946BFE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706586"/>
          </a:xfrm>
        </p:spPr>
        <p:txBody>
          <a:bodyPr tIns="0" rIns="45720" bIns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299200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pPr>
              <a:defRPr/>
            </a:pPr>
            <a:fld id="{9836F8EB-31BE-44CD-BE0C-76EA126D83CF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962400" y="6299200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264525" y="6311900"/>
            <a:ext cx="685800" cy="265113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fld id="{3D7BE4A3-9B51-491C-815E-244ECD360A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tIns="0" rIns="45720" bIns="0" rtlCol="0">
            <a:normAutofit/>
          </a:bodyPr>
          <a:lstStyle>
            <a:lvl1pPr marL="0" indent="0"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71416-DEC1-4276-8F07-4486021CCE92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CA636-E86E-4B55-8E16-E40091395B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F24DF-E8F7-4F33-8CFD-763F29BF82B7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D78C-710F-450D-807B-5282141B07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-360000">
            <a:off x="654050" y="444500"/>
            <a:ext cx="5416550" cy="3630613"/>
            <a:chOff x="1524000" y="381000"/>
            <a:chExt cx="3657600" cy="4737978"/>
          </a:xfrm>
        </p:grpSpPr>
        <p:sp>
          <p:nvSpPr>
            <p:cNvPr id="6" name="Rectangle 9"/>
            <p:cNvSpPr/>
            <p:nvPr userDrawn="1"/>
          </p:nvSpPr>
          <p:spPr>
            <a:xfrm>
              <a:off x="1520128" y="380174"/>
              <a:ext cx="3657600" cy="472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5B0D6-9998-49A7-BD87-ED9E8BD3F460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6DC82-1A4E-4DBD-8815-283DC8185E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F8EE9-ADD5-41E4-A8B0-719A39532C5B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120F4-59E2-49DE-B38F-AA1A888246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ABB07-92C6-4464-AA4B-4A44B5EE7DC3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1EB2E-0055-4884-9699-FBB333B914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F5F7B-267E-46F8-89EC-6BFDB81EF965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9467B-9C3E-4187-B2D9-8D5836A394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03238"/>
            <a:ext cx="731361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735138"/>
            <a:ext cx="7313613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2863" y="6315075"/>
            <a:ext cx="1295400" cy="265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Rockwell" pitchFamily="18" charset="0"/>
                <a:cs typeface="+mn-cs"/>
              </a:defRPr>
            </a:lvl1pPr>
          </a:lstStyle>
          <a:p>
            <a:pPr>
              <a:defRPr/>
            </a:pPr>
            <a:fld id="{566A2849-8CB4-4C17-B92C-A0D9B31E0644}" type="datetimeFigureOut">
              <a:rPr lang="pt-BR"/>
              <a:pPr>
                <a:defRPr/>
              </a:pPr>
              <a:t>16/08/2016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3350" y="6305550"/>
            <a:ext cx="3717925" cy="25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Rockwell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fld id="{0E6CCA71-4343-498D-A7A4-CC85DA00E6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77" r:id="rId2"/>
    <p:sldLayoutId id="2147483786" r:id="rId3"/>
    <p:sldLayoutId id="2147483787" r:id="rId4"/>
    <p:sldLayoutId id="2147483788" r:id="rId5"/>
    <p:sldLayoutId id="2147483789" r:id="rId6"/>
    <p:sldLayoutId id="2147483778" r:id="rId7"/>
    <p:sldLayoutId id="2147483790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18" charset="0"/>
        </a:defRPr>
      </a:lvl9pPr>
    </p:titleStyle>
    <p:bodyStyle>
      <a:lvl1pPr marL="463550" indent="-463550" algn="l" rtl="0" eaLnBrk="0" fontAlgn="base" hangingPunct="0">
        <a:spcBef>
          <a:spcPts val="2000"/>
        </a:spcBef>
        <a:spcAft>
          <a:spcPct val="0"/>
        </a:spcAft>
        <a:buSzPct val="90000"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362200" y="908720"/>
            <a:ext cx="6477000" cy="2520281"/>
          </a:xfrm>
        </p:spPr>
        <p:txBody>
          <a:bodyPr/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Relato da </a:t>
            </a:r>
            <a:r>
              <a:rPr lang="pt-BR" b="1" dirty="0" smtClean="0">
                <a:solidFill>
                  <a:schemeClr val="bg1"/>
                </a:solidFill>
              </a:rPr>
              <a:t>experiência no </a:t>
            </a:r>
            <a:r>
              <a:rPr lang="pt-BR" b="1" dirty="0">
                <a:solidFill>
                  <a:schemeClr val="bg1"/>
                </a:solidFill>
              </a:rPr>
              <a:t>retorno à unidade de referência</a:t>
            </a:r>
            <a:r>
              <a:rPr lang="pt-BR" b="1" dirty="0" smtClean="0">
                <a:solidFill>
                  <a:schemeClr val="bg1"/>
                </a:solidFill>
              </a:rPr>
              <a:t>.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smtClean="0">
                <a:solidFill>
                  <a:schemeClr val="bg1"/>
                </a:solidFill>
              </a:rPr>
              <a:t>( 2 ano</a:t>
            </a:r>
            <a:r>
              <a:rPr lang="pt-BR" b="1" dirty="0" smtClean="0">
                <a:solidFill>
                  <a:schemeClr val="bg1"/>
                </a:solidFill>
              </a:rPr>
              <a:t>)</a:t>
            </a:r>
            <a:br>
              <a:rPr lang="pt-BR" b="1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209800" y="5056188"/>
            <a:ext cx="6477000" cy="704850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Seminário do Curso de aprimoramento em enfermagem obstétrica</a:t>
            </a:r>
          </a:p>
          <a:p>
            <a:endParaRPr lang="pt-BR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5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2780928"/>
            <a:ext cx="3530352" cy="3168352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pt-BR" dirty="0" smtClean="0"/>
              <a:t>.</a:t>
            </a: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9553" y="2060848"/>
            <a:ext cx="768846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Parto em posição não supina</a:t>
            </a:r>
          </a:p>
        </p:txBody>
      </p:sp>
      <p:pic>
        <p:nvPicPr>
          <p:cNvPr id="4098" name="Picture 2" descr="C:\Users\Leticia\AppData\Local\Temp\IMG_20150105_234330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395" y="2676101"/>
            <a:ext cx="7481690" cy="37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335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2780928"/>
            <a:ext cx="7924800" cy="2736304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None/>
            </a:pP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9553" y="2060848"/>
            <a:ext cx="768846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Contato pele a pele entre mãe e bebê precoce</a:t>
            </a:r>
          </a:p>
        </p:txBody>
      </p:sp>
      <p:pic>
        <p:nvPicPr>
          <p:cNvPr id="10242" name="Picture 2" descr="C:\Users\Leticia\Downloads\IMG_0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80928"/>
            <a:ext cx="79248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311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2780928"/>
            <a:ext cx="3530352" cy="3168352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pt-BR" dirty="0" smtClean="0"/>
              <a:t>.</a:t>
            </a: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98625" y="1599183"/>
            <a:ext cx="7992232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Oferecer a </a:t>
            </a:r>
            <a:r>
              <a:rPr lang="pt-BR" sz="2400" dirty="0" smtClean="0">
                <a:solidFill>
                  <a:schemeClr val="bg1"/>
                </a:solidFill>
              </a:rPr>
              <a:t>puérpera </a:t>
            </a:r>
            <a:r>
              <a:rPr lang="pt-BR" sz="2400" dirty="0">
                <a:solidFill>
                  <a:schemeClr val="bg1"/>
                </a:solidFill>
              </a:rPr>
              <a:t>banho, após o contato pele a </a:t>
            </a:r>
            <a:r>
              <a:rPr lang="pt-BR" sz="2400" dirty="0" smtClean="0">
                <a:solidFill>
                  <a:schemeClr val="bg1"/>
                </a:solidFill>
              </a:rPr>
              <a:t>pele, </a:t>
            </a:r>
            <a:r>
              <a:rPr lang="pt-BR" sz="2400" dirty="0">
                <a:solidFill>
                  <a:schemeClr val="bg1"/>
                </a:solidFill>
              </a:rPr>
              <a:t>e   após alimentação ainda no centro obstétrico</a:t>
            </a:r>
          </a:p>
          <a:p>
            <a:pPr algn="ctr"/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Leticia\Downloads\IMG_20141225_011319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3801" y="2924944"/>
            <a:ext cx="375230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8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2780928"/>
            <a:ext cx="3530352" cy="3168352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pt-BR" dirty="0" smtClean="0"/>
              <a:t>.</a:t>
            </a: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90835" y="1599182"/>
            <a:ext cx="799223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Participação do acompanhante do processo de nascimento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368" y="2595612"/>
            <a:ext cx="6552727" cy="42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00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2780928"/>
            <a:ext cx="3530352" cy="3168352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pt-BR" dirty="0" smtClean="0"/>
              <a:t>.</a:t>
            </a: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90835" y="1599182"/>
            <a:ext cx="799223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Amamentação na primeira hora de vida</a:t>
            </a:r>
          </a:p>
          <a:p>
            <a:pPr algn="ctr"/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657761"/>
            <a:ext cx="7655484" cy="365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6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AMBIÊNCIA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3" descr="C:\Users\Leticia\Downloads\IMG-20150115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874" y="1886762"/>
            <a:ext cx="6823478" cy="375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90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AMBIÊNCIA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celular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00" y="1735138"/>
            <a:ext cx="7210425" cy="4056062"/>
          </a:xfrm>
        </p:spPr>
      </p:pic>
    </p:spTree>
    <p:extLst>
      <p:ext uri="{BB962C8B-B14F-4D97-AF65-F5344CB8AC3E}">
        <p14:creationId xmlns:p14="http://schemas.microsoft.com/office/powerpoint/2010/main" xmlns="" val="3914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AMBIÊNCIA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348880"/>
            <a:ext cx="7632848" cy="3744416"/>
          </a:xfrm>
        </p:spPr>
      </p:pic>
    </p:spTree>
    <p:extLst>
      <p:ext uri="{BB962C8B-B14F-4D97-AF65-F5344CB8AC3E}">
        <p14:creationId xmlns:p14="http://schemas.microsoft.com/office/powerpoint/2010/main" xmlns="" val="2161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AMBIÊNCIA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132856"/>
            <a:ext cx="7632848" cy="4070126"/>
          </a:xfrm>
        </p:spPr>
      </p:pic>
    </p:spTree>
    <p:extLst>
      <p:ext uri="{BB962C8B-B14F-4D97-AF65-F5344CB8AC3E}">
        <p14:creationId xmlns:p14="http://schemas.microsoft.com/office/powerpoint/2010/main" xmlns="" val="188090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AMBIÊNCIA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770" y="2276872"/>
            <a:ext cx="7848872" cy="3888432"/>
          </a:xfrm>
        </p:spPr>
      </p:pic>
    </p:spTree>
    <p:extLst>
      <p:ext uri="{BB962C8B-B14F-4D97-AF65-F5344CB8AC3E}">
        <p14:creationId xmlns:p14="http://schemas.microsoft.com/office/powerpoint/2010/main" xmlns="" val="14481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1735138"/>
            <a:ext cx="7924800" cy="4056062"/>
          </a:xfrm>
        </p:spPr>
        <p:txBody>
          <a:bodyPr/>
          <a:lstStyle/>
          <a:p>
            <a:pPr algn="just" eaLnBrk="1" hangingPunct="1"/>
            <a:r>
              <a:rPr lang="pt-BR" dirty="0" smtClean="0">
                <a:solidFill>
                  <a:schemeClr val="bg1"/>
                </a:solidFill>
              </a:rPr>
              <a:t>Maternidade foi inaugurada em 1987</a:t>
            </a:r>
          </a:p>
          <a:p>
            <a:pPr algn="just" eaLnBrk="1" hangingPunct="1"/>
            <a:r>
              <a:rPr lang="pt-BR" dirty="0" smtClean="0">
                <a:solidFill>
                  <a:schemeClr val="bg1"/>
                </a:solidFill>
              </a:rPr>
              <a:t>Ampliada e inaugurada </a:t>
            </a:r>
            <a:r>
              <a:rPr lang="pt-BR" dirty="0">
                <a:solidFill>
                  <a:schemeClr val="bg1"/>
                </a:solidFill>
              </a:rPr>
              <a:t>em 26 de dezembro de 2002</a:t>
            </a:r>
            <a:endParaRPr lang="pt-BR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pt-BR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pt-BR" dirty="0" smtClean="0">
              <a:solidFill>
                <a:schemeClr val="bg1"/>
              </a:solidFill>
            </a:endParaRPr>
          </a:p>
        </p:txBody>
      </p:sp>
      <p:pic>
        <p:nvPicPr>
          <p:cNvPr id="4" name="Imagem 8" descr="http://www.saude.sc.gov.br/hrsj/images/hospit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68960"/>
            <a:ext cx="777882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83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AMBIÊNCIA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7" y="2204864"/>
            <a:ext cx="5616624" cy="4056062"/>
          </a:xfrm>
        </p:spPr>
      </p:pic>
    </p:spTree>
    <p:extLst>
      <p:ext uri="{BB962C8B-B14F-4D97-AF65-F5344CB8AC3E}">
        <p14:creationId xmlns:p14="http://schemas.microsoft.com/office/powerpoint/2010/main" xmlns="" val="86194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2780928"/>
            <a:ext cx="3530352" cy="3168352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pt-BR" dirty="0" smtClean="0"/>
              <a:t>.</a:t>
            </a: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98625" y="1599183"/>
            <a:ext cx="799223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Poltronas </a:t>
            </a:r>
            <a:r>
              <a:rPr lang="pt-BR" sz="2400" dirty="0">
                <a:solidFill>
                  <a:schemeClr val="bg1"/>
                </a:solidFill>
              </a:rPr>
              <a:t>para acompanhantes (RDC 36)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2288431"/>
            <a:ext cx="7778824" cy="39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4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AMBIÊNCIA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549946"/>
            <a:ext cx="3024336" cy="2413942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1556792"/>
            <a:ext cx="3456384" cy="302433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4142234"/>
            <a:ext cx="2664296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728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39752" y="5085184"/>
            <a:ext cx="4185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>
                  <a:solidFill>
                    <a:schemeClr val="accent3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OBRIGADA!</a:t>
            </a:r>
            <a:endParaRPr lang="pt-BR" sz="5400" b="1" cap="none" spc="0" dirty="0">
              <a:ln>
                <a:solidFill>
                  <a:schemeClr val="accent3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980728"/>
            <a:ext cx="418576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15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1735138"/>
            <a:ext cx="7924800" cy="40560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pt-BR" dirty="0" smtClean="0">
                <a:solidFill>
                  <a:schemeClr val="bg1"/>
                </a:solidFill>
              </a:rPr>
              <a:t>Possui: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sz="2000" dirty="0" smtClean="0">
                <a:solidFill>
                  <a:schemeClr val="bg1"/>
                </a:solidFill>
              </a:rPr>
              <a:t>Leitos </a:t>
            </a:r>
            <a:r>
              <a:rPr lang="pt-BR" sz="2000" dirty="0">
                <a:solidFill>
                  <a:schemeClr val="bg1"/>
                </a:solidFill>
              </a:rPr>
              <a:t>de Alojamento Conjunto – 37</a:t>
            </a:r>
          </a:p>
          <a:p>
            <a:r>
              <a:rPr lang="pt-BR" sz="2000" dirty="0">
                <a:solidFill>
                  <a:schemeClr val="bg1"/>
                </a:solidFill>
              </a:rPr>
              <a:t>Leitos GAR – 12</a:t>
            </a:r>
          </a:p>
          <a:p>
            <a:r>
              <a:rPr lang="pt-BR" sz="2000" dirty="0">
                <a:solidFill>
                  <a:schemeClr val="bg1"/>
                </a:solidFill>
              </a:rPr>
              <a:t>Leitos UTIN – 07</a:t>
            </a:r>
          </a:p>
          <a:p>
            <a:r>
              <a:rPr lang="pt-BR" sz="2000" dirty="0">
                <a:solidFill>
                  <a:schemeClr val="bg1"/>
                </a:solidFill>
              </a:rPr>
              <a:t>Leitos UNINCO – 07</a:t>
            </a:r>
          </a:p>
          <a:p>
            <a:r>
              <a:rPr lang="pt-BR" sz="2000" dirty="0">
                <a:solidFill>
                  <a:schemeClr val="bg1"/>
                </a:solidFill>
              </a:rPr>
              <a:t>Leitos UNINCA – </a:t>
            </a:r>
            <a:r>
              <a:rPr lang="pt-BR" sz="2000" dirty="0" smtClean="0">
                <a:solidFill>
                  <a:schemeClr val="bg1"/>
                </a:solidFill>
              </a:rPr>
              <a:t>03</a:t>
            </a:r>
          </a:p>
          <a:p>
            <a:r>
              <a:rPr lang="pt-BR" sz="2000" dirty="0" smtClean="0">
                <a:solidFill>
                  <a:schemeClr val="bg1"/>
                </a:solidFill>
              </a:rPr>
              <a:t>Centro Obstétrico – 7 leitos </a:t>
            </a:r>
            <a:r>
              <a:rPr lang="pt-BR" sz="2000" dirty="0" err="1" smtClean="0">
                <a:solidFill>
                  <a:schemeClr val="bg1"/>
                </a:solidFill>
              </a:rPr>
              <a:t>pré-parto</a:t>
            </a:r>
            <a:r>
              <a:rPr lang="pt-BR" sz="2000" dirty="0" smtClean="0">
                <a:solidFill>
                  <a:schemeClr val="bg1"/>
                </a:solidFill>
              </a:rPr>
              <a:t>,</a:t>
            </a:r>
            <a:endParaRPr lang="pt-BR" sz="2000" dirty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endParaRPr lang="pt-BR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1735138"/>
            <a:ext cx="7924800" cy="40560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pt-BR" dirty="0" smtClean="0">
                <a:solidFill>
                  <a:schemeClr val="bg1"/>
                </a:solidFill>
              </a:rPr>
              <a:t>Índices (2016) Primeiro trimestre</a:t>
            </a:r>
          </a:p>
          <a:p>
            <a:pPr algn="just" eaLnBrk="1" hangingPunct="1"/>
            <a:endParaRPr lang="pt-BR" dirty="0" smtClean="0">
              <a:solidFill>
                <a:schemeClr val="bg1"/>
              </a:solidFill>
            </a:endParaRPr>
          </a:p>
          <a:p>
            <a:pPr marL="0" indent="0" algn="just" eaLnBrk="1" hangingPunct="1">
              <a:lnSpc>
                <a:spcPct val="150000"/>
              </a:lnSpc>
              <a:buNone/>
            </a:pPr>
            <a:endParaRPr lang="pt-BR" dirty="0" smtClean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780928"/>
            <a:ext cx="410445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2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2780928"/>
            <a:ext cx="3170312" cy="3456384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None/>
            </a:pP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03648" y="2060848"/>
            <a:ext cx="612068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Acolhimento e classificação de risco (ACR</a:t>
            </a:r>
            <a:r>
              <a:rPr lang="pt-BR" sz="2400" dirty="0"/>
              <a:t>) 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7171" name="Picture 3" descr="C:\Users\Leticia\Downloads\IMG-20150115-WA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8697"/>
            <a:ext cx="388843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eticia\Downloads\IMG-20150115-WA0000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38696"/>
            <a:ext cx="4680012" cy="35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15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2780928"/>
            <a:ext cx="3170312" cy="3456384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Reorganizar a classificação de risco existente de forma que esta seja feita por um enfermeiro assistencial.</a:t>
            </a:r>
            <a:endParaRPr lang="pt-BR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03648" y="2060848"/>
            <a:ext cx="612068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Acolhimento e classificação de risco (ACR</a:t>
            </a:r>
            <a:r>
              <a:rPr lang="pt-BR" sz="2400" dirty="0"/>
              <a:t>) 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Leticia\Downloads\IMG-20150115-WA000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00951"/>
            <a:ext cx="478751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69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609600" y="3140968"/>
            <a:ext cx="7924800" cy="2650232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pt-BR" dirty="0">
                <a:solidFill>
                  <a:schemeClr val="bg1"/>
                </a:solidFill>
              </a:rPr>
              <a:t>Implementar teste de cristalização para confirmação de perda de liquido </a:t>
            </a:r>
            <a:r>
              <a:rPr lang="pt-BR" dirty="0" smtClean="0">
                <a:solidFill>
                  <a:schemeClr val="bg1"/>
                </a:solidFill>
              </a:rPr>
              <a:t>nos </a:t>
            </a:r>
            <a:r>
              <a:rPr lang="pt-BR" dirty="0">
                <a:solidFill>
                  <a:schemeClr val="bg1"/>
                </a:solidFill>
              </a:rPr>
              <a:t>casos de suspeita de bolsa </a:t>
            </a:r>
            <a:r>
              <a:rPr lang="pt-BR" dirty="0" smtClean="0">
                <a:solidFill>
                  <a:schemeClr val="bg1"/>
                </a:solidFill>
              </a:rPr>
              <a:t>rota.</a:t>
            </a:r>
          </a:p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pt-BR" dirty="0" smtClean="0">
                <a:solidFill>
                  <a:schemeClr val="bg1"/>
                </a:solidFill>
              </a:rPr>
              <a:t>Recebemos 3 microscópio</a:t>
            </a:r>
          </a:p>
          <a:p>
            <a:pPr marL="0" indent="0" algn="just" eaLnBrk="1" hangingPunct="1">
              <a:lnSpc>
                <a:spcPct val="150000"/>
              </a:lnSpc>
              <a:buNone/>
            </a:pP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03648" y="2060848"/>
            <a:ext cx="612068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Acolhimento e classificação de risco (ACR</a:t>
            </a:r>
            <a:r>
              <a:rPr lang="pt-BR" sz="2400" dirty="0"/>
              <a:t>) 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0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251520" y="1833264"/>
            <a:ext cx="7560840" cy="1595735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pt-BR" dirty="0" smtClean="0">
                <a:solidFill>
                  <a:schemeClr val="bg1"/>
                </a:solidFill>
              </a:rPr>
              <a:t>Massagem / banho / bola/ cavalinho </a:t>
            </a:r>
          </a:p>
          <a:p>
            <a:pPr marL="0" indent="0" algn="just" eaLnBrk="1" hangingPunct="1">
              <a:lnSpc>
                <a:spcPct val="150000"/>
              </a:lnSpc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 marL="0" indent="0" algn="just" eaLnBrk="1" hangingPunct="1">
              <a:lnSpc>
                <a:spcPct val="150000"/>
              </a:lnSpc>
              <a:buNone/>
            </a:pP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1520" y="1371600"/>
            <a:ext cx="835292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Uso de métodos não farmacológicos de controle da dor</a:t>
            </a:r>
          </a:p>
        </p:txBody>
      </p:sp>
      <p:pic>
        <p:nvPicPr>
          <p:cNvPr id="11266" name="Picture 2" descr="C:\Users\Leticia\Downloads\IMG_09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429" y="2420888"/>
            <a:ext cx="3635491" cy="412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Leticia\Downloads\IMG_09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14681"/>
            <a:ext cx="4392488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03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3613" cy="1038944"/>
          </a:xfr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Hospital Regional de são José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Propostas no plano de ação  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140969"/>
            <a:ext cx="2619375" cy="2664296"/>
          </a:xfrm>
        </p:spPr>
      </p:pic>
      <p:sp>
        <p:nvSpPr>
          <p:cNvPr id="9" name="CaixaDeTexto 8"/>
          <p:cNvSpPr txBox="1"/>
          <p:nvPr/>
        </p:nvSpPr>
        <p:spPr>
          <a:xfrm>
            <a:off x="539553" y="2060848"/>
            <a:ext cx="768846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Oferta de líquidos açucarados, durante trabalho de parto</a:t>
            </a:r>
            <a:r>
              <a:rPr lang="pt-BR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140969"/>
            <a:ext cx="388843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5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3322</TotalTime>
  <Words>294</Words>
  <Application>Microsoft Office PowerPoint</Application>
  <PresentationFormat>Apresentação na tela (4:3)</PresentationFormat>
  <Paragraphs>54</Paragraphs>
  <Slides>23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Inkwell</vt:lpstr>
      <vt:lpstr>Relato da experiência no retorno à unidade de referência. ( 2 ano) </vt:lpstr>
      <vt:lpstr>Hospital Regional de são José</vt:lpstr>
      <vt:lpstr>Hospital Regional de são José</vt:lpstr>
      <vt:lpstr>Hospital Regional de são José</vt:lpstr>
      <vt:lpstr>Hospital Regional de são José Propostas no plano de ação  </vt:lpstr>
      <vt:lpstr>Hospital Regional de são José Propostas no plano de ação  </vt:lpstr>
      <vt:lpstr>Hospital Regional de são José Propostas no plano de ação  </vt:lpstr>
      <vt:lpstr>Hospital Regional de são José Propostas no plano de ação  </vt:lpstr>
      <vt:lpstr>Hospital Regional de são José Propostas no plano de ação  </vt:lpstr>
      <vt:lpstr>Hospital Regional de são José Propostas no plano de ação  </vt:lpstr>
      <vt:lpstr>Hospital Regional de são José Propostas no plano de ação  </vt:lpstr>
      <vt:lpstr>Hospital Regional de são José Propostas no plano de ação  </vt:lpstr>
      <vt:lpstr>Hospital Regional de são José Propostas no plano de ação  </vt:lpstr>
      <vt:lpstr>Hospital Regional de são José Propostas no plano de ação  </vt:lpstr>
      <vt:lpstr>AMBIÊNCIA</vt:lpstr>
      <vt:lpstr>AMBIÊNCIA</vt:lpstr>
      <vt:lpstr>AMBIÊNCIA</vt:lpstr>
      <vt:lpstr>AMBIÊNCIA</vt:lpstr>
      <vt:lpstr>AMBIÊNCIA</vt:lpstr>
      <vt:lpstr>AMBIÊNCIA</vt:lpstr>
      <vt:lpstr>Hospital Regional de são José Propostas no plano de ação  </vt:lpstr>
      <vt:lpstr>AMBIÊNCIA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ETNOGRAFIA</dc:title>
  <dc:creator>Francisco Feyer</dc:creator>
  <cp:lastModifiedBy>User</cp:lastModifiedBy>
  <cp:revision>208</cp:revision>
  <dcterms:created xsi:type="dcterms:W3CDTF">2010-04-03T23:05:06Z</dcterms:created>
  <dcterms:modified xsi:type="dcterms:W3CDTF">2016-08-16T16:30:26Z</dcterms:modified>
</cp:coreProperties>
</file>