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328" r:id="rId4"/>
    <p:sldId id="342" r:id="rId5"/>
    <p:sldId id="341" r:id="rId6"/>
    <p:sldId id="351" r:id="rId7"/>
    <p:sldId id="340" r:id="rId8"/>
    <p:sldId id="344" r:id="rId9"/>
    <p:sldId id="322" r:id="rId10"/>
    <p:sldId id="338" r:id="rId11"/>
    <p:sldId id="356" r:id="rId12"/>
    <p:sldId id="357" r:id="rId13"/>
    <p:sldId id="358" r:id="rId14"/>
    <p:sldId id="266" r:id="rId15"/>
    <p:sldId id="346" r:id="rId16"/>
    <p:sldId id="306" r:id="rId17"/>
    <p:sldId id="359" r:id="rId18"/>
    <p:sldId id="360" r:id="rId19"/>
    <p:sldId id="270" r:id="rId20"/>
    <p:sldId id="296" r:id="rId21"/>
    <p:sldId id="271" r:id="rId22"/>
    <p:sldId id="336" r:id="rId23"/>
    <p:sldId id="274" r:id="rId24"/>
    <p:sldId id="276" r:id="rId25"/>
    <p:sldId id="352" r:id="rId26"/>
    <p:sldId id="353" r:id="rId27"/>
    <p:sldId id="354" r:id="rId28"/>
    <p:sldId id="278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61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52579"/>
    <a:srgbClr val="CC9900"/>
    <a:srgbClr val="2A9646"/>
    <a:srgbClr val="E52337"/>
    <a:srgbClr val="FFD600"/>
    <a:srgbClr val="E0D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1" autoAdjust="0"/>
    <p:restoredTop sz="94660"/>
  </p:normalViewPr>
  <p:slideViewPr>
    <p:cSldViewPr>
      <p:cViewPr>
        <p:scale>
          <a:sx n="75" d="100"/>
          <a:sy n="75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AF5CF7-AB4C-461A-955C-3CA2F8235CCA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4E687-BD3E-4F6F-9320-AF487FBF76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332A7C-79E3-4B2D-9C5D-3DBA3BB5CBE2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C1B25-0E03-412C-B7A7-2E59D52985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CE8002-FE88-4060-841E-E35682F93FAF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0BE5-7B88-4C0A-ABF5-B78C69006E10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2339-E738-4B9D-BE1A-9FE8BDF4B5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18B3-C1FE-4C09-91F0-C08EE93CCB3E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CFC-2130-4D7E-9831-0E8F3728E6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B647-D5BC-49C7-AB89-9523D2E212ED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185C-4A54-40E3-BF81-42F62C58DF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1104-7003-47C0-98CA-713E9B125877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0125-7A4B-4DC2-8AF5-8D3DA87105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50825" y="188913"/>
            <a:ext cx="8569325" cy="589438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1144-64B4-414F-904A-5C87736D00DA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CD07-3346-44BD-A9D7-75EAA3BC58A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1077-645C-4F3B-81CB-0491D71A4122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7093-5E91-45D6-ABA8-C529B4E2B6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E19B-1098-43D2-AF9D-886442D5A521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EBE1-52F3-46E9-A554-4CBDEDA4B4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8C09-B481-438D-A0E3-6425A3E5A927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B43E-429D-4339-A8B5-CD3AB9101F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504A-3020-412A-81E6-B6303F9A166B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9A20-0C0A-4F89-805D-317BB596AC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E00B-A718-49C3-8A2B-4A50DD109848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DE3-DA7D-4221-820A-28AC3FF0FF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C59F-F461-40DE-8F13-FBDFA042CC07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E5CA-8249-49A3-82F8-76E5F54E45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8857-D7F5-4C53-83E7-308D493C74FB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EB65-AA91-454B-AE78-31E72CDE84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A32B-40CA-4FF7-B9AB-DD124F76C31C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0FBD-C190-45F7-8164-0146B46200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75612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85693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FB2CEB-BE6C-4C78-9985-97F9B5212A16}" type="datetimeFigureOut">
              <a:rPr lang="pt-BR"/>
              <a:pPr>
                <a:defRPr/>
              </a:pPr>
              <a:t>17/12/2012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E7882-2A44-4698-AAAC-AD8E3F0F8C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1" name="Picture 2" descr="C:\Users\andre.malta\Desktop\tela2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E523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47813" y="115888"/>
            <a:ext cx="7488237" cy="43338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7651" name="Espaço Reservado para Conteúdo 2"/>
          <p:cNvSpPr txBox="1">
            <a:spLocks/>
          </p:cNvSpPr>
          <p:nvPr/>
        </p:nvSpPr>
        <p:spPr bwMode="auto">
          <a:xfrm>
            <a:off x="1547813" y="620713"/>
            <a:ext cx="759618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2400" b="1">
                <a:latin typeface="Calibri" pitchFamily="34" charset="0"/>
                <a:cs typeface="Arial" charset="0"/>
              </a:rPr>
              <a:t>Estratégia  do MS que visa organizar  uma  rede de cuidados que assegure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às mulheres</a:t>
            </a:r>
            <a:r>
              <a:rPr lang="pt-BR" sz="2400" b="1">
                <a:latin typeface="Calibri" pitchFamily="34" charset="0"/>
                <a:cs typeface="Arial" charset="0"/>
              </a:rPr>
              <a:t>: o direito ao planejamento reprodutivo, à atenção humanizada à gravidez, parto, abortamento e  puerpério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pt-BR" sz="24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às crianças: </a:t>
            </a:r>
            <a:r>
              <a:rPr lang="pt-BR" sz="2400" b="1">
                <a:latin typeface="Calibri" pitchFamily="34" charset="0"/>
                <a:cs typeface="Arial" charset="0"/>
              </a:rPr>
              <a:t>o direito ao nascimento seguro e humanizado e ao crescimento e  desenvolvimento saudáveis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2000" b="1">
              <a:latin typeface="Calibri" pitchFamily="34" charset="0"/>
              <a:cs typeface="Arial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upo 4"/>
          <p:cNvGrpSpPr>
            <a:grpSpLocks/>
          </p:cNvGrpSpPr>
          <p:nvPr/>
        </p:nvGrpSpPr>
        <p:grpSpPr bwMode="auto">
          <a:xfrm>
            <a:off x="250825" y="3284538"/>
            <a:ext cx="8424863" cy="3573462"/>
            <a:chOff x="-80211" y="3351471"/>
            <a:chExt cx="9384633" cy="3645462"/>
          </a:xfrm>
        </p:grpSpPr>
        <p:sp>
          <p:nvSpPr>
            <p:cNvPr id="6" name="Elipse 5"/>
            <p:cNvSpPr/>
            <p:nvPr/>
          </p:nvSpPr>
          <p:spPr>
            <a:xfrm>
              <a:off x="5429967" y="4715078"/>
              <a:ext cx="2751552" cy="22818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garantia dos direitos sexuais e dos direitos reprodutivos  de mulheres, homens, jovens e adolescentes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214221" y="4159594"/>
              <a:ext cx="2716185" cy="212638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o respeito à diversidade cultural, étnica e racial e às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 diferenças regionais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3463562" y="5074604"/>
              <a:ext cx="1830243" cy="136198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promoção da equidade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-80211" y="4159594"/>
              <a:ext cx="1701153" cy="15741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defesa dos direitos humanos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4215111" y="4072142"/>
              <a:ext cx="1872682" cy="11838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o enfoque de gênero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6979041" y="3351471"/>
              <a:ext cx="2325381" cy="16680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participação e a  mobilização  social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1008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0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Rede Cegonha </a:t>
            </a:r>
            <a:endParaRPr lang="pt-BR" sz="30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76375" y="765175"/>
            <a:ext cx="7559675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eaLnBrk="0" fontAlgn="auto" hangingPunct="0">
              <a:spcAft>
                <a:spcPts val="0"/>
              </a:spcAft>
              <a:defRPr/>
            </a:pPr>
            <a:r>
              <a:rPr lang="pt-BR" sz="2200" b="1" dirty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DIRETRIZES</a:t>
            </a:r>
            <a:endParaRPr lang="pt-BR" sz="22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do acolhimento com avaliação e classificação de risco e vulnerabilidade, ampliação do acesso e melhoria da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qualidade do PRÉ-NATAL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de </a:t>
            </a:r>
            <a:r>
              <a:rPr lang="pt-BR" sz="2400" b="1" cap="all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vinculação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da gestante à unidade de referência e ao transporte seguro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66700" indent="-26670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das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boas práticas na atenção ao parto e nascimento </a:t>
            </a:r>
          </a:p>
          <a:p>
            <a:pPr eaLnBrk="0" fontAlgn="auto" hangingPunct="0">
              <a:spcAft>
                <a:spcPts val="0"/>
              </a:spcAft>
              <a:buFont typeface="Wingdings"/>
              <a:buNone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da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atenção à saúde das </a:t>
            </a:r>
            <a:r>
              <a:rPr lang="pt-BR" sz="2400" b="1" cap="all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crianças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de 0 a 24 meses com qualidade e resolutividade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de acesso às ações do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planejamento reprodutivo</a:t>
            </a: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6119813"/>
            <a:ext cx="23764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1747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9699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 txBox="1">
            <a:spLocks noChangeArrowheads="1"/>
          </p:cNvSpPr>
          <p:nvPr/>
        </p:nvSpPr>
        <p:spPr bwMode="auto">
          <a:xfrm>
            <a:off x="1871663" y="1989138"/>
            <a:ext cx="72723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pt-BR" sz="2800" b="1">
                <a:latin typeface="Calibri" pitchFamily="34" charset="0"/>
                <a:cs typeface="Arial" charset="0"/>
              </a:rPr>
              <a:t>COMPONENTES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pt-BR" sz="2400" b="1">
              <a:latin typeface="Calibri" pitchFamily="34" charset="0"/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 - Pré-Natal 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II - Parto e Nascimento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III - Puerpério e Atenção Integral à Saúde da Criança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IV - Sistema Logístico: Transporte Sanitário e Regulação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pt-BR" sz="24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0188" y="785813"/>
            <a:ext cx="7416800" cy="50323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    COMPONENTE PRÉ-NATAL: qualificação </a:t>
            </a:r>
            <a:b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endParaRPr lang="pt-BR" sz="26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454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0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Rede Cegonha </a:t>
            </a:r>
            <a:endParaRPr lang="pt-BR" sz="30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724" name="Espaço Reservado para Conteúdo 10"/>
          <p:cNvSpPr txBox="1">
            <a:spLocks/>
          </p:cNvSpPr>
          <p:nvPr/>
        </p:nvSpPr>
        <p:spPr bwMode="auto">
          <a:xfrm>
            <a:off x="1595438" y="1628775"/>
            <a:ext cx="75612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latin typeface="Calibri" pitchFamily="34" charset="0"/>
                <a:cs typeface="Arial" charset="0"/>
              </a:rPr>
              <a:t>Avaliação da vulnerabilidade e risco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latin typeface="Calibri" pitchFamily="34" charset="0"/>
                <a:cs typeface="Arial" charset="0"/>
              </a:rPr>
              <a:t>Práticas educativas  - 4 durante o pré-natal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latin typeface="Calibri" pitchFamily="34" charset="0"/>
                <a:cs typeface="Arial" charset="0"/>
              </a:rPr>
              <a:t>Novos exames pré-natal: </a:t>
            </a:r>
            <a:r>
              <a:rPr lang="en-US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teste rápido gravidez, de  sífilis e HIV, eletroforese Hb, proteinúria de fita, ultrassom, etc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latin typeface="Calibri" pitchFamily="34" charset="0"/>
                <a:cs typeface="Arial" charset="0"/>
              </a:rPr>
              <a:t>Exames em tempo oportuno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latin typeface="Calibri" pitchFamily="34" charset="0"/>
                <a:cs typeface="Arial" charset="0"/>
              </a:rPr>
              <a:t>KIT UBS: </a:t>
            </a:r>
            <a:r>
              <a:rPr lang="en-US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sonar, fita métrica, gestograma, CAB Pré-natal, balança adulto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latin typeface="Calibri" pitchFamily="34" charset="0"/>
                <a:cs typeface="Arial" charset="0"/>
              </a:rPr>
              <a:t>KIT gestante</a:t>
            </a:r>
            <a:r>
              <a:rPr lang="en-US" b="1">
                <a:latin typeface="Calibri" pitchFamily="34" charset="0"/>
                <a:cs typeface="Arial" charset="0"/>
              </a:rPr>
              <a:t>: </a:t>
            </a:r>
            <a:r>
              <a:rPr lang="en-US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bolsa + material cura umbigo + trocador  fralda</a:t>
            </a:r>
            <a:endParaRPr lang="pt-BR" b="1">
              <a:solidFill>
                <a:srgbClr val="990099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latin typeface="Calibri" pitchFamily="34" charset="0"/>
                <a:cs typeface="Arial" charset="0"/>
              </a:rPr>
              <a:t>Capacitação das equipes: autonomia e 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                                              protagonismo da mulher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latin typeface="Calibri" pitchFamily="34" charset="0"/>
                <a:cs typeface="Arial" charset="0"/>
              </a:rPr>
              <a:t>Promoção da vinculação ao local do parto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>
                <a:latin typeface="Calibri" pitchFamily="34" charset="0"/>
                <a:cs typeface="Arial" charset="0"/>
              </a:rPr>
              <a:t>Sisprenatal Web</a:t>
            </a:r>
            <a:r>
              <a:rPr lang="en-US" sz="2400" b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endParaRPr lang="pt-BR" sz="2000" b="1">
              <a:solidFill>
                <a:srgbClr val="99009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25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363" y="1127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6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1263" cy="719137"/>
          </a:xfrm>
        </p:spPr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tx2"/>
                </a:solidFill>
              </a:rPr>
              <a:t>TRANSPORTE SEGURO</a:t>
            </a:r>
          </a:p>
        </p:txBody>
      </p:sp>
      <p:sp>
        <p:nvSpPr>
          <p:cNvPr id="35842" name="Retângulo 7"/>
          <p:cNvSpPr>
            <a:spLocks noChangeArrowheads="1"/>
          </p:cNvSpPr>
          <p:nvPr/>
        </p:nvSpPr>
        <p:spPr bwMode="auto">
          <a:xfrm>
            <a:off x="827088" y="1125538"/>
            <a:ext cx="7129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Gestante não peregrina:  garantia de vaga sempre à mulher e ao bebê </a:t>
            </a:r>
          </a:p>
        </p:txBody>
      </p:sp>
      <p:sp>
        <p:nvSpPr>
          <p:cNvPr id="31747" name="Retângulo 9"/>
          <p:cNvSpPr>
            <a:spLocks noChangeArrowheads="1"/>
          </p:cNvSpPr>
          <p:nvPr/>
        </p:nvSpPr>
        <p:spPr bwMode="auto">
          <a:xfrm>
            <a:off x="4352925" y="3644900"/>
            <a:ext cx="479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b="1">
                <a:solidFill>
                  <a:schemeClr val="folHlink"/>
                </a:solidFill>
                <a:latin typeface="Calibri" pitchFamily="34" charset="0"/>
              </a:rPr>
              <a:t>SAMU Cegonha à disposição: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ambulâncias de suporte avançado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incubadoras e respiradores para RN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profissionais capacitados</a:t>
            </a:r>
          </a:p>
        </p:txBody>
      </p:sp>
      <p:sp>
        <p:nvSpPr>
          <p:cNvPr id="31748" name="CaixaDeTexto 10"/>
          <p:cNvSpPr txBox="1">
            <a:spLocks noChangeArrowheads="1"/>
          </p:cNvSpPr>
          <p:nvPr/>
        </p:nvSpPr>
        <p:spPr bwMode="auto">
          <a:xfrm>
            <a:off x="395288" y="2060575"/>
            <a:ext cx="8350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Apoio para o deslocamento durante o pré-natal</a:t>
            </a:r>
          </a:p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Apoio ao transporte para a maternidade (“Vale-Taxi”)</a:t>
            </a:r>
          </a:p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Central de regulação reservará o leito que será usado</a:t>
            </a:r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0" y="4986338"/>
            <a:ext cx="9144000" cy="13144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Descumprimento da Lei nº 11.634/2007 que estabelece que toda gestante deve saber em qual serviço de saúde será realizado o parto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Parturientes peregrinando à procura de vaga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Mulheres dando à luz em trânsito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Ineficiente regulação leitos obstétricos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500188" y="1214438"/>
            <a:ext cx="76438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QUALIFICAÇÃO DA ATENÇÃO AO PARTO </a:t>
            </a:r>
            <a:b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E NASCIMENTO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500188" y="2428875"/>
            <a:ext cx="764381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pt-B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“GRAVIDEZ NÃO É DOENÇA”</a:t>
            </a:r>
            <a:br>
              <a:rPr lang="pt-B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mudança do modelo de atenção</a:t>
            </a:r>
          </a:p>
          <a:p>
            <a:pPr marL="355600" lvl="2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pt-BR" sz="2800" b="1" dirty="0">
              <a:latin typeface="Calibri" pitchFamily="34" charset="0"/>
              <a:cs typeface="Calibri" pitchFamily="34" charset="0"/>
            </a:endParaRPr>
          </a:p>
          <a:p>
            <a:pPr marL="0" lvl="1" indent="-10160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Mudança nas estruturas e ambientes de atenção ao parto</a:t>
            </a:r>
          </a:p>
          <a:p>
            <a:pPr marL="0" lvl="1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lvl="1" indent="-10160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 Boas práticas de atenção e na gestão do cuidado:  prevenção de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iatrogenias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morbi-mortalidade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materna e infantil</a:t>
            </a: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pt-BR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3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23812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252413" y="981075"/>
            <a:ext cx="9145588" cy="5545138"/>
          </a:xfrm>
        </p:spPr>
        <p:txBody>
          <a:bodyPr/>
          <a:lstStyle/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200" b="1" smtClean="0">
              <a:solidFill>
                <a:srgbClr val="FF0000"/>
              </a:solidFill>
            </a:endParaRPr>
          </a:p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r>
              <a:rPr lang="pt-BR" smtClean="0"/>
              <a:t>   </a:t>
            </a:r>
            <a:r>
              <a:rPr lang="pt-BR" sz="2800" smtClean="0"/>
              <a:t>1. </a:t>
            </a:r>
            <a:r>
              <a:rPr lang="pt-BR" sz="2800" b="1" smtClean="0"/>
              <a:t>Mudança nas estruturas/ambientes que atendem      		parto</a:t>
            </a:r>
          </a:p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2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800" smtClean="0"/>
              <a:t>  </a:t>
            </a:r>
            <a:r>
              <a:rPr lang="pt-BR" sz="2800" smtClean="0"/>
              <a:t>Adequação da ambiência das maternidades de acordo com       a RDC 36</a:t>
            </a:r>
          </a:p>
          <a:p>
            <a:pPr marL="1270000" lvl="4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8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  Criação de Centros de Parto Normais peri ou intra-hospitalares</a:t>
            </a:r>
          </a:p>
          <a:p>
            <a:pPr marL="1270000" lvl="4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8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   Criação de casas de gestantes, puéperas e bebês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1008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pt-BR" sz="3000" b="1" dirty="0">
              <a:solidFill>
                <a:srgbClr val="A22E9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500188" y="1214438"/>
            <a:ext cx="76438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pt-BR" sz="24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821" name="Espaço Reservado para Conteúdo 2"/>
          <p:cNvSpPr txBox="1">
            <a:spLocks/>
          </p:cNvSpPr>
          <p:nvPr/>
        </p:nvSpPr>
        <p:spPr bwMode="auto">
          <a:xfrm>
            <a:off x="1500188" y="2133600"/>
            <a:ext cx="731996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2800" b="1" i="1">
                <a:latin typeface="Times New Roman" pitchFamily="18" charset="0"/>
                <a:cs typeface="Arial" charset="0"/>
              </a:rPr>
              <a:t>É aquela que associa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experiência do provedor de cuidados</a:t>
            </a:r>
            <a:r>
              <a:rPr lang="en-US" sz="2800" b="1" i="1">
                <a:latin typeface="Times New Roman" pitchFamily="18" charset="0"/>
                <a:cs typeface="Arial" charset="0"/>
              </a:rPr>
              <a:t>, com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biologia única da paciente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e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melhor prova científica disponível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que assegura que aquela prática produz mais benefícios que danos ou é melhor do que alguma outra prática conhecida.  </a:t>
            </a:r>
          </a:p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000" b="1">
              <a:latin typeface="Calibri" pitchFamily="34" charset="0"/>
              <a:cs typeface="Arial" charset="0"/>
            </a:endParaRP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</a:pPr>
            <a:endParaRPr lang="pt-BR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pt-BR" sz="2000" b="1">
              <a:latin typeface="Calibri" pitchFamily="34" charset="0"/>
              <a:cs typeface="Arial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pt-BR" sz="2000" b="1">
              <a:latin typeface="Calibri" pitchFamily="34" charset="0"/>
              <a:cs typeface="Arial" charset="0"/>
            </a:endParaRPr>
          </a:p>
        </p:txBody>
      </p:sp>
      <p:pic>
        <p:nvPicPr>
          <p:cNvPr id="34822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23812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47813" y="115888"/>
            <a:ext cx="6264275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Boa prática na assistência à saúde: 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7994650" cy="1008063"/>
          </a:xfrm>
        </p:spPr>
        <p:txBody>
          <a:bodyPr/>
          <a:lstStyle/>
          <a:p>
            <a:pPr eaLnBrk="1" hangingPunct="1"/>
            <a:r>
              <a:rPr lang="pt-BR" sz="2600" smtClean="0">
                <a:solidFill>
                  <a:schemeClr val="folHlink"/>
                </a:solidFill>
              </a:rPr>
              <a:t>QUALIFICAÇÃO DA ATENÇÃO AO PARTO E NASCIMENTO</a:t>
            </a:r>
          </a:p>
        </p:txBody>
      </p:sp>
      <p:sp>
        <p:nvSpPr>
          <p:cNvPr id="358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541338" y="1052513"/>
            <a:ext cx="9363076" cy="5545137"/>
          </a:xfrm>
        </p:spPr>
        <p:txBody>
          <a:bodyPr/>
          <a:lstStyle/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r>
              <a:rPr lang="pt-BR" sz="2200" smtClean="0"/>
              <a:t>      2. </a:t>
            </a:r>
            <a:r>
              <a:rPr lang="pt-BR" b="1" smtClean="0"/>
              <a:t>Boas práticas de atenção e gestão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Acolhimento com classificação de risco</a:t>
            </a:r>
            <a:endParaRPr lang="pt-BR" sz="2200" b="1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Direito a acompanhante durante a internação 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Apoio durante o parto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Oferta de métodos de alívio da dor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Liberdade de posição no parto, privacidade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Restrição de episiotomia, amniotomia , ocitocina e outras 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Contato pele a pele mãe – bebê – proteção do período sensível</a:t>
            </a:r>
            <a:endParaRPr lang="pt-BR" b="1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Acolhimento adequado às especificidades étnico-culturais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Equipes horizontais do cuidado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Presença de enfermeiro obstetra/obstetriz  na assistência ao parto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Colegiados gestores materno-infantis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 Discussão e publicização dos resultados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5"/>
          <p:cNvSpPr txBox="1">
            <a:spLocks noChangeArrowheads="1"/>
          </p:cNvSpPr>
          <p:nvPr/>
        </p:nvSpPr>
        <p:spPr bwMode="auto">
          <a:xfrm>
            <a:off x="539750" y="620713"/>
            <a:ext cx="74533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r>
              <a:rPr lang="pt-B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Garantia de cobertura de leitos de Alto Risco, Canguru, UTI Materna e UTI/UCI  Neonatal – cuidado integral ao RN de risco</a:t>
            </a:r>
          </a:p>
        </p:txBody>
      </p:sp>
      <p:pic>
        <p:nvPicPr>
          <p:cNvPr id="36866" name="Picture 2" descr="E:\Compromissos Prioritários\RMI\DSC_079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36838"/>
            <a:ext cx="51133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363" y="2708275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47813" y="44450"/>
            <a:ext cx="7596187" cy="25923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2800" b="1">
                <a:solidFill>
                  <a:srgbClr val="E52337"/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400" b="1">
                <a:latin typeface="Calibri" pitchFamily="34" charset="0"/>
                <a:cs typeface="Arial" charset="0"/>
              </a:rPr>
              <a:t>ODM 4  - Diminuir em 2/3 a mortalidade infantil  até 2015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	Brasil  - 15,7/1000 -  atual 18/1000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	</a:t>
            </a:r>
          </a:p>
          <a:p>
            <a:pPr eaLnBrk="0" hangingPunct="0">
              <a:defRPr/>
            </a:pPr>
            <a:r>
              <a:rPr lang="pt-BR" sz="2400" b="1">
                <a:latin typeface="Calibri" pitchFamily="34" charset="0"/>
                <a:cs typeface="Arial" charset="0"/>
              </a:rPr>
              <a:t>ODM  5  - Reduzir em ¾  razão de morte materna até 2015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 	Brasil 35/100.000 - atual 69/100 mil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                                  </a:t>
            </a:r>
          </a:p>
        </p:txBody>
      </p:sp>
      <p:pic>
        <p:nvPicPr>
          <p:cNvPr id="18436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888" y="6308725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6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7850188" cy="1008063"/>
          </a:xfrm>
        </p:spPr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folHlink"/>
                </a:solidFill>
              </a:rPr>
              <a:t>QUALIFICAÇÃO DA ATENÇÃO AO PARTO E NASCIMENTO</a:t>
            </a:r>
          </a:p>
        </p:txBody>
      </p:sp>
      <p:sp>
        <p:nvSpPr>
          <p:cNvPr id="37890" name="Espaço Reservado para Conteúdo 2"/>
          <p:cNvSpPr txBox="1">
            <a:spLocks/>
          </p:cNvSpPr>
          <p:nvPr/>
        </p:nvSpPr>
        <p:spPr bwMode="auto">
          <a:xfrm>
            <a:off x="285750" y="928688"/>
            <a:ext cx="8642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pt-BR" b="1">
                <a:latin typeface="Calibri" pitchFamily="34" charset="0"/>
              </a:rPr>
              <a:t>Nas Maternidades, implantar  Centros de Parto Normal</a:t>
            </a:r>
            <a:r>
              <a:rPr lang="pt-BR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t-BR" sz="3200" b="1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pt-BR" sz="2800">
              <a:latin typeface="Calibri" pitchFamily="34" charset="0"/>
            </a:endParaRPr>
          </a:p>
        </p:txBody>
      </p:sp>
      <p:pic>
        <p:nvPicPr>
          <p:cNvPr id="37891" name="Picture 1" descr="Descrição: C:\Users\thereza.lamare\AppData\Local\Microsoft\Windows\Temporary Internet Files\Content.Outlook\HEUQXGK9\fachada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521493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agem 1" descr="Posições Parto"/>
          <p:cNvPicPr>
            <a:picLocks noChangeAspect="1" noChangeArrowheads="1"/>
          </p:cNvPicPr>
          <p:nvPr/>
        </p:nvPicPr>
        <p:blipFill>
          <a:blip r:embed="rId3"/>
          <a:srcRect r="11810" b="23622"/>
          <a:stretch>
            <a:fillRect/>
          </a:stretch>
        </p:blipFill>
        <p:spPr bwMode="auto">
          <a:xfrm>
            <a:off x="4889500" y="3933825"/>
            <a:ext cx="4075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67400" y="3175000"/>
            <a:ext cx="3276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6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/>
              <a:t>Adequação da ambiência –Pré-parto, Parto e  </a:t>
            </a:r>
            <a:r>
              <a:rPr lang="pt-BR" dirty="0" err="1" smtClean="0"/>
              <a:t>Pós-parto</a:t>
            </a:r>
            <a:r>
              <a:rPr lang="pt-BR" dirty="0" smtClean="0"/>
              <a:t> (PPP)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folHlink"/>
                </a:solidFill>
              </a:rPr>
              <a:t>CASAS DA GESTANTE, DO BEBÊ E PUERPERA- CGBP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7338" y="1428750"/>
            <a:ext cx="8389937" cy="2505075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Abrigam: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200" smtClean="0"/>
              <a:t> </a:t>
            </a:r>
            <a:r>
              <a:rPr lang="pt-BR" sz="2400" smtClean="0"/>
              <a:t>Gestantes que precisam de vigilância constante em ambiente não hospitalar e/ou não podem retornar ao domicílio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400" smtClean="0"/>
              <a:t> Mães que têm bebês internados na UTI/UCI ou em  tratamento clínico que não exija internação hospitalar; puérperas em regime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400" smtClean="0"/>
              <a:t>                                                      de observação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pt-BR" sz="2400" smtClean="0"/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pt-BR" sz="2400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79930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100" b="1">
                <a:solidFill>
                  <a:srgbClr val="2A9646"/>
                </a:solidFill>
                <a:latin typeface="Calibri" pitchFamily="34" charset="0"/>
              </a:rPr>
              <a:t>Serão instaladas junto a todas as maternidades de alto risco</a:t>
            </a:r>
          </a:p>
        </p:txBody>
      </p:sp>
      <p:sp>
        <p:nvSpPr>
          <p:cNvPr id="38916" name="Espaço Reservado para Conteúdo 2"/>
          <p:cNvSpPr>
            <a:spLocks/>
          </p:cNvSpPr>
          <p:nvPr/>
        </p:nvSpPr>
        <p:spPr bwMode="auto">
          <a:xfrm>
            <a:off x="4356100" y="4221163"/>
            <a:ext cx="43195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>
                <a:latin typeface="Calibri" pitchFamily="34" charset="0"/>
              </a:rPr>
              <a:t> Recém-nascidos que demandam atenção diária da alta complexidade</a:t>
            </a:r>
          </a:p>
        </p:txBody>
      </p:sp>
      <p:pic>
        <p:nvPicPr>
          <p:cNvPr id="38917" name="Picture 4" descr="http://www.sofiafeldman.org.br/wp-content/uploads/2008/12/Pid-Neo-0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455988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8" y="7316788"/>
            <a:ext cx="9144000" cy="3079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1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9938" name="Retângulo 1"/>
          <p:cNvSpPr>
            <a:spLocks noChangeArrowheads="1"/>
          </p:cNvSpPr>
          <p:nvPr/>
        </p:nvSpPr>
        <p:spPr bwMode="auto">
          <a:xfrm>
            <a:off x="1763713" y="2205038"/>
            <a:ext cx="7019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b="1"/>
              <a:t>Baixa vinculação do RN, no momento da alta hospitalar, para a continuidade do cuidado na atenção primaria ; Baixa valorização do acompanhamento do crescimento e desenvolvimento das crianças pelos serviços de saúde e Falta de apoio social para gestantes, puérperas, nutrizes e crianças em situação de vulnerabilidade social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b="1">
              <a:latin typeface="Calibri" pitchFamily="34" charset="0"/>
            </a:endParaRPr>
          </a:p>
        </p:txBody>
      </p:sp>
      <p:sp>
        <p:nvSpPr>
          <p:cNvPr id="39939" name="Título 2"/>
          <p:cNvSpPr>
            <a:spLocks noGrp="1"/>
          </p:cNvSpPr>
          <p:nvPr>
            <p:ph type="title"/>
          </p:nvPr>
        </p:nvSpPr>
        <p:spPr>
          <a:xfrm>
            <a:off x="1763713" y="1196975"/>
            <a:ext cx="7561262" cy="1008063"/>
          </a:xfrm>
        </p:spPr>
        <p:txBody>
          <a:bodyPr/>
          <a:lstStyle/>
          <a:p>
            <a:r>
              <a:rPr lang="pt-BR" sz="2800" smtClean="0">
                <a:solidFill>
                  <a:schemeClr val="folHlink"/>
                </a:solidFill>
              </a:rPr>
              <a:t>PUERPÉRIO E ATENÇÃO À CRIANÇA ATÉ 2 ANOS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61263" cy="1008063"/>
          </a:xfrm>
        </p:spPr>
        <p:txBody>
          <a:bodyPr/>
          <a:lstStyle/>
          <a:p>
            <a:pPr algn="ctr" eaLnBrk="1" hangingPunct="1"/>
            <a:r>
              <a:rPr lang="pt-BR" smtClean="0">
                <a:solidFill>
                  <a:schemeClr val="folHlink"/>
                </a:solidFill>
              </a:rPr>
              <a:t> CUIDADO À CRIANÇA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313" y="1412875"/>
            <a:ext cx="8572500" cy="43576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Promover aleitamento materno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 acompanhamento da criança na atenção básica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  atendimento especializado para casos de maior risco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Busca ativa dos faltosos, sobretudo de maior risco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 acesso às vacinas disponíveis no SUS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5037138"/>
            <a:ext cx="9144000" cy="13112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 desempenho das crianças nestes dois primeiros anos (crescimento e desenvolvimento) vai repercutir para o resto da vida do indivíduo, incluindo aquisição cognitiva e capacidade de trabalho</a:t>
            </a:r>
          </a:p>
          <a:p>
            <a:pPr algn="ctr">
              <a:defRPr/>
            </a:pPr>
            <a:endParaRPr lang="pt-BR" sz="2000" b="1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0" y="-242888"/>
            <a:ext cx="7561263" cy="1008063"/>
          </a:xfrm>
        </p:spPr>
        <p:txBody>
          <a:bodyPr/>
          <a:lstStyle/>
          <a:p>
            <a:pPr eaLnBrk="1" hangingPunct="1"/>
            <a:r>
              <a:rPr lang="pt-BR" sz="2600" smtClean="0">
                <a:solidFill>
                  <a:schemeClr val="folHlink"/>
                </a:solidFill>
              </a:rPr>
              <a:t>EDUCAÇÃO, CAPACITAÇÃO E GESTÃO DO TRABALHO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072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pt-BR" sz="2400" b="1" smtClean="0"/>
              <a:t>Ações: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pt-BR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Parceria com o MEC para promover a formação e a fixação de profissionais e mudança da atenção obstétrica nos hospitais de ensino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Investimento na mudança de modelo obstétrico nos hospitais de ensino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Aumentar oferta de residências e especialização nas áreas da saúde da mulher e da criança, especialmente em enfermagem obstétrica/obstetriz</a:t>
            </a:r>
            <a:endParaRPr lang="pt-BR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Capacitação em boas práticas de atenção ao parto e nascimento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Cadastramento das parteiras tradicionais e vinculação com as Unidades Básicas de Saúde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Comitês de Mortalidade e Núcleos Hospitalares de Vigilância: Fortalecimento da vigilância do óbito materno, infantil e fetal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pt-BR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3011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47813" y="1243013"/>
            <a:ext cx="7215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pt-BR" b="1" dirty="0" smtClean="0">
                <a:cs typeface="Calibri" pitchFamily="34" charset="0"/>
              </a:rPr>
              <a:t>Legislação</a:t>
            </a:r>
          </a:p>
          <a:p>
            <a:pPr algn="ctr">
              <a:buFontTx/>
              <a:buNone/>
              <a:defRPr/>
            </a:pPr>
            <a:endParaRPr lang="pt-BR" sz="2000" b="1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cs typeface="Calibri" pitchFamily="34" charset="0"/>
              </a:rPr>
              <a:t>Portaria nº 1.459, de </a:t>
            </a:r>
            <a:r>
              <a:rPr lang="pt-BR" sz="2000" b="1" dirty="0" smtClean="0">
                <a:solidFill>
                  <a:srgbClr val="282526"/>
                </a:solidFill>
                <a:cs typeface="Calibri" pitchFamily="34" charset="0"/>
              </a:rPr>
              <a:t> 24 de junho de 2011,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institui,</a:t>
            </a:r>
            <a:r>
              <a:rPr lang="pt-BR" sz="2000" b="1" dirty="0" smtClean="0">
                <a:solidFill>
                  <a:srgbClr val="2E2C2D"/>
                </a:solidFill>
                <a:cs typeface="Calibri" pitchFamily="34" charset="0"/>
              </a:rPr>
              <a:t> no âmbito do Sistema Único de Saúde - SUS -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a Rede Cegonha</a:t>
            </a:r>
            <a:r>
              <a:rPr lang="pt-BR" sz="2000" b="1" dirty="0" smtClean="0">
                <a:solidFill>
                  <a:srgbClr val="2E2C2D"/>
                </a:solidFill>
                <a:cs typeface="Calibri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endParaRPr lang="pt-BR" sz="2000" b="1" dirty="0" smtClean="0">
              <a:solidFill>
                <a:srgbClr val="2E2C2D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rgbClr val="282526"/>
                </a:solidFill>
                <a:cs typeface="Calibri" pitchFamily="34" charset="0"/>
              </a:rPr>
              <a:t>Portaria nº 650, de 5 de outubro de 2011, </a:t>
            </a:r>
            <a:r>
              <a:rPr lang="pt-BR" sz="2000" b="1" dirty="0" smtClean="0">
                <a:cs typeface="Calibri" pitchFamily="34" charset="0"/>
              </a:rPr>
              <a:t>dispõe sobre os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Planos de Ação </a:t>
            </a:r>
            <a:r>
              <a:rPr lang="pt-BR" sz="2000" b="1" dirty="0" smtClean="0">
                <a:cs typeface="Calibri" pitchFamily="34" charset="0"/>
              </a:rPr>
              <a:t>regional e municipal da Rede Cegonha - documentos orientadores para a execução das fases de implementação da rede, repasse dos recursos,  monitoramento e a avaliação da implementação da Rede Cegonha;</a:t>
            </a:r>
          </a:p>
          <a:p>
            <a:pPr>
              <a:buFontTx/>
              <a:buChar char="-"/>
              <a:defRPr/>
            </a:pPr>
            <a:endParaRPr lang="pt-BR" sz="2000" b="1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rgbClr val="000000"/>
                </a:solidFill>
                <a:cs typeface="Calibri" pitchFamily="34" charset="0"/>
              </a:rPr>
              <a:t>Portaria nº 2.351, de 5 de outubro de 2011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altera a portaria nº 1.459, de 24 de junho de 2011;</a:t>
            </a:r>
          </a:p>
          <a:p>
            <a:pPr>
              <a:buFontTx/>
              <a:buChar char="-"/>
              <a:defRPr/>
            </a:pPr>
            <a:endParaRPr lang="pt-BR" sz="2000" b="1" dirty="0" smtClean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4035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813" y="1285875"/>
            <a:ext cx="74882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200" b="1">
                <a:latin typeface="Calibri" pitchFamily="34" charset="0"/>
                <a:cs typeface="Arial" charset="0"/>
              </a:rPr>
              <a:t>Legislação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sz="2000" b="1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latin typeface="Calibri" pitchFamily="34" charset="0"/>
                <a:cs typeface="Arial" charset="0"/>
              </a:rPr>
              <a:t>Lei n° 11.108, de 07 de abril de 2005, que garante as parturientes o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direito à presença de acompanhante </a:t>
            </a:r>
            <a:r>
              <a:rPr lang="pt-BR" sz="2000" b="1">
                <a:latin typeface="Calibri" pitchFamily="34" charset="0"/>
                <a:cs typeface="Arial" charset="0"/>
              </a:rPr>
              <a:t>durante o trabalho de parto, parto e pós-parto imediato no âmbito do SUS  </a:t>
            </a:r>
            <a:endParaRPr lang="pt-BR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sz="1200" b="1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solidFill>
                  <a:srgbClr val="050505"/>
                </a:solidFill>
                <a:latin typeface="Calibri" pitchFamily="34" charset="0"/>
                <a:cs typeface="Arial" charset="0"/>
              </a:rPr>
              <a:t>Portaria nº 1.508, de 1º de setembro de 2005, </a:t>
            </a:r>
            <a:r>
              <a:rPr lang="pt-BR" sz="2000" b="1">
                <a:solidFill>
                  <a:srgbClr val="0A0A0A"/>
                </a:solidFill>
                <a:latin typeface="Calibri" pitchFamily="34" charset="0"/>
                <a:cs typeface="Arial" charset="0"/>
              </a:rPr>
              <a:t>dispõe sobre o Procedimento de Justificação e Autorização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da Interrupção da Gravidez casos previstos em lei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1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latin typeface="Calibri" pitchFamily="34" charset="0"/>
                <a:cs typeface="Arial" charset="0"/>
              </a:rPr>
              <a:t>Lei n° 11.634, de 27 de dezembro de 2007, que dispõe sobre o direito da gestante ao conhecimento e à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vinculação à maternidade </a:t>
            </a:r>
            <a:r>
              <a:rPr lang="pt-BR" sz="2000" b="1">
                <a:latin typeface="Calibri" pitchFamily="34" charset="0"/>
                <a:cs typeface="Arial" charset="0"/>
              </a:rPr>
              <a:t>onde receberá assistência no âmbito do SUS</a:t>
            </a:r>
            <a:endParaRPr lang="pt-BR" sz="2000" b="1" i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4038" name="Elipse 1"/>
          <p:cNvSpPr>
            <a:spLocks noChangeArrowheads="1"/>
          </p:cNvSpPr>
          <p:nvPr/>
        </p:nvSpPr>
        <p:spPr bwMode="auto">
          <a:xfrm>
            <a:off x="5148263" y="2205038"/>
            <a:ext cx="741362" cy="3603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  <p:sp>
        <p:nvSpPr>
          <p:cNvPr id="44039" name="Elipse 3"/>
          <p:cNvSpPr>
            <a:spLocks noChangeArrowheads="1"/>
          </p:cNvSpPr>
          <p:nvPr/>
        </p:nvSpPr>
        <p:spPr bwMode="auto">
          <a:xfrm>
            <a:off x="5697538" y="4581525"/>
            <a:ext cx="819150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5059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5" y="211138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tângulo 3"/>
          <p:cNvSpPr>
            <a:spLocks noChangeArrowheads="1"/>
          </p:cNvSpPr>
          <p:nvPr/>
        </p:nvSpPr>
        <p:spPr bwMode="auto">
          <a:xfrm>
            <a:off x="1619250" y="1455738"/>
            <a:ext cx="7381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1 – Adesão e Diagnóstico</a:t>
            </a:r>
            <a:r>
              <a:rPr lang="pt-BR" b="1">
                <a:latin typeface="Calibri" pitchFamily="34" charset="0"/>
                <a:cs typeface="Arial" charset="0"/>
              </a:rPr>
              <a:t>: apresentação  da Rede Cegonha no Estado,  homologação da Rede Cegonha na região e instituição de um grupo condutor formado por SES, COSEMS e apoio institucional do MS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2 – Desenho Regional da Rede Cegonha</a:t>
            </a:r>
            <a:r>
              <a:rPr lang="pt-BR" b="1">
                <a:latin typeface="Calibri" pitchFamily="34" charset="0"/>
                <a:cs typeface="Arial" charset="0"/>
              </a:rPr>
              <a:t>: realização da análise situacional, desenho da RC no CGR e proposta de plano operativo, inclusive com o aporte de recursos necessários tripartite e estímulo à instituição do </a:t>
            </a:r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Fórum  Perinatal /Rede Cegonha 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3 – Contratualização Municipal</a:t>
            </a:r>
            <a:r>
              <a:rPr lang="pt-BR" b="1">
                <a:latin typeface="Calibri" pitchFamily="34" charset="0"/>
                <a:cs typeface="Arial" charset="0"/>
              </a:rPr>
              <a:t>: elaboração do desenho da Rede Cegonha no Município, contratualização dos pontos de atenção da Rede e instituição do Grupo Condutor Municipal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4 – Qualificação dos componentes: </a:t>
            </a:r>
            <a:r>
              <a:rPr lang="pt-BR" b="1">
                <a:latin typeface="Calibri" pitchFamily="34" charset="0"/>
                <a:cs typeface="Arial" charset="0"/>
              </a:rPr>
              <a:t>cada componente da rede será qualificado através do cumprimento de requisitos mínimos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5 – Certificação: </a:t>
            </a:r>
            <a:r>
              <a:rPr lang="pt-BR" b="1">
                <a:latin typeface="Calibri" pitchFamily="34" charset="0"/>
                <a:cs typeface="Arial" charset="0"/>
              </a:rPr>
              <a:t>após a verificação da qualificação de todos os componentes o Ministério da Saúde certificará a Rede Cegonha no território, e realizará reavaliações anuais da certificação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417638" y="641350"/>
            <a:ext cx="75612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ea typeface="+mn-ea"/>
                <a:cs typeface="Calibri" pitchFamily="34" charset="0"/>
              </a:rPr>
              <a:t>OPERACIONALIZAÇÃO</a:t>
            </a: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</a:b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Portaria 1.459, 24 de junho de 2011</a:t>
            </a:r>
            <a:r>
              <a:rPr lang="pt-BR" sz="2400" b="1" dirty="0" smtClean="0">
                <a:solidFill>
                  <a:srgbClr val="990099"/>
                </a:solidFill>
                <a:cs typeface="Calibri" pitchFamily="34" charset="0"/>
              </a:rPr>
              <a:t> </a:t>
            </a:r>
            <a:br>
              <a:rPr lang="pt-BR" sz="2400" b="1" dirty="0" smtClean="0">
                <a:solidFill>
                  <a:srgbClr val="990099"/>
                </a:solidFill>
                <a:cs typeface="Calibri" pitchFamily="34" charset="0"/>
              </a:rPr>
            </a:br>
            <a:endParaRPr lang="pt-BR" sz="2400" b="1" dirty="0" smtClean="0">
              <a:solidFill>
                <a:srgbClr val="990099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3"/>
          <p:cNvSpPr>
            <a:spLocks noGrp="1"/>
          </p:cNvSpPr>
          <p:nvPr>
            <p:ph type="title"/>
          </p:nvPr>
        </p:nvSpPr>
        <p:spPr>
          <a:xfrm>
            <a:off x="2268538" y="0"/>
            <a:ext cx="5616575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PARA FUNCIONAMENTO DA REDE</a:t>
            </a:r>
          </a:p>
        </p:txBody>
      </p:sp>
      <p:sp>
        <p:nvSpPr>
          <p:cNvPr id="46082" name="Espaço Reservado para Conteúdo 6"/>
          <p:cNvSpPr txBox="1">
            <a:spLocks/>
          </p:cNvSpPr>
          <p:nvPr/>
        </p:nvSpPr>
        <p:spPr bwMode="auto">
          <a:xfrm>
            <a:off x="1619250" y="1052513"/>
            <a:ext cx="71675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E52337"/>
              </a:buClr>
              <a:buFont typeface="Arial" charset="0"/>
              <a:buNone/>
            </a:pPr>
            <a:endParaRPr lang="pt-BR" sz="20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</a:t>
            </a:r>
            <a:r>
              <a:rPr lang="pt-BR" sz="2200">
                <a:latin typeface="Calibri" pitchFamily="34" charset="0"/>
              </a:rPr>
              <a:t>Apoio institucional do Ministério da Saúde para estruturar a Rede nas regiões de saúde e municípios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 Elaboração de diagnóstico e plano de ação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Contrato de adesão com Estados e Municípios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Obrigatoriedade em alimentar Sistema de Controle e Indicadores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Contratação de Investimentos e equipamentos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Certificação da Rede Cegonha por etapas de implantação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Comitês e conselhos para monitorar ações da Rede Cegonha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Mobilização comunitária e escolar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Ouvidoria do Ministério da Saúde no monitoramento</a:t>
            </a:r>
          </a:p>
          <a:p>
            <a:pPr lvl="1">
              <a:spcBef>
                <a:spcPct val="20000"/>
              </a:spcBef>
              <a:buClr>
                <a:srgbClr val="E52337"/>
              </a:buClr>
              <a:buFont typeface="Arial" charset="0"/>
              <a:buNone/>
            </a:pPr>
            <a:endParaRPr lang="pt-BR" sz="2000">
              <a:latin typeface="Calibri" pitchFamily="34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l="2" r="79128"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A34BA0-B8F8-4986-8608-0198DF38024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7106" name="Picture 4" descr="pt e parto tudo a ver 050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0" y="-25400"/>
            <a:ext cx="9685338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chemeClr val="folHlink"/>
                </a:solidFill>
              </a:rPr>
              <a:t>A atenção obstétrica, neonatal e infantil e os desafios para alcançar os ODM 3, 4 e 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341438"/>
            <a:ext cx="9074150" cy="47418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/>
              <a:t>A partir dos esforços para melhorar a saúde </a:t>
            </a:r>
            <a:r>
              <a:rPr lang="pt-BR" sz="2000" b="1" dirty="0" smtClean="0"/>
              <a:t>materna e infantil</a:t>
            </a:r>
            <a:r>
              <a:rPr lang="pt-BR" sz="2000" b="1" dirty="0"/>
              <a:t>, tais como</a:t>
            </a:r>
            <a:r>
              <a:rPr lang="pt-BR" sz="2000" b="1" dirty="0" smtClean="0"/>
              <a:t>:</a:t>
            </a:r>
            <a:r>
              <a:rPr lang="pt-BR" sz="2000" b="1" dirty="0"/>
              <a:t> 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Programa de Humanização do Parto e Nascimento – PHPN 2000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Pacto pela Redução da Mortalidade Materna e Neonatal – 2004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Agenda de Atenção Integral à Saúde da Criança - 2005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Compromisso para Acelerar a Redução da Desigualdade na Região Nordeste e Amazônia Legal – </a:t>
            </a:r>
            <a:r>
              <a:rPr lang="pt-BR" sz="2000" b="1" dirty="0" smtClean="0"/>
              <a:t>2009</a:t>
            </a:r>
            <a:endParaRPr lang="pt-BR" sz="2000" b="1" dirty="0"/>
          </a:p>
          <a:p>
            <a:pPr marL="0" indent="0"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/>
              <a:t>Ainda identificam-se</a:t>
            </a:r>
            <a:r>
              <a:rPr lang="pt-BR" sz="2000" b="1" dirty="0" smtClean="0"/>
              <a:t>:</a:t>
            </a:r>
            <a:r>
              <a:rPr lang="pt-BR" sz="2000" b="1" dirty="0"/>
              <a:t> 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Elevadas taxas de </a:t>
            </a:r>
            <a:r>
              <a:rPr lang="pt-BR" sz="2000" b="1" dirty="0" err="1"/>
              <a:t>morbi-mortalidade</a:t>
            </a:r>
            <a:r>
              <a:rPr lang="pt-BR" sz="2000" b="1" dirty="0"/>
              <a:t> materna e infantil, sobretudo a neonatal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Rede de atenção fragmentada e pouco resolutiva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Modelo inadequado de atenção, não respeitando as evidências científicas, os princípios de humanização do cuidado e os direitos da mulher e da criança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AEF650-D104-41B6-8F12-7112D669415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8130" name="Picture 4" descr="pt e parto tudo a ver 082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170827-7E37-4B3B-8CED-0EF61515942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3338"/>
            <a:ext cx="9648826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39DB98-E94E-4DFD-A739-457B7955F8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0178" name="Picture 4" descr="pt e parto tudo a ver 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>
          <a:xfrm>
            <a:off x="1630363" y="739775"/>
            <a:ext cx="7513637" cy="752475"/>
          </a:xfrm>
        </p:spPr>
        <p:txBody>
          <a:bodyPr/>
          <a:lstStyle/>
          <a:p>
            <a:pPr eaLnBrk="1" hangingPunct="1">
              <a:defRPr/>
            </a:pPr>
            <a:endParaRPr lang="pt-B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79512" y="5157192"/>
            <a:ext cx="720080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none"/>
          <a:lstStyle/>
          <a:p>
            <a:pPr>
              <a:defRPr/>
            </a:pPr>
            <a:endParaRPr lang="pt-BR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6228184" y="6525344"/>
            <a:ext cx="2915816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/>
          <a:lstStyle/>
          <a:p>
            <a:pPr>
              <a:defRPr/>
            </a:pPr>
            <a:endParaRPr lang="pt-BR" dirty="0"/>
          </a:p>
        </p:txBody>
      </p:sp>
      <p:pic>
        <p:nvPicPr>
          <p:cNvPr id="51208" name="Picture 4" descr="pt e parto tudo a ver 1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0"/>
            <a:ext cx="5276850" cy="6669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C53B5A-6CA1-4126-861E-53DCDD3127E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2226" name="Picture 4" descr="pt e parto tudo a ver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B6AE7F-C3D4-433C-909B-3D4EC9A3753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3250" name="Picture 4" descr="pt e parto tudo a ver 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7AC0E0-F509-404F-9CE6-180A5901B79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4274" name="Picture 4" descr="pt e parto tudo a ver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4BEBF1-B18D-4160-995B-92339890E75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5298" name="Picture 4" descr="pt e parto tudo a ver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78BC36-4DE7-4531-98A6-7D33AEA58CE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6322" name="Picture 4" descr="pt e parto tudo a ver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88913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2CB273-DEA6-4E9B-9463-52F9AC12F9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pt-B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7348" name="Picture 4" descr="pt e parto tudo a ver 118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03350" y="300038"/>
            <a:ext cx="7561263" cy="7715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3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              </a:t>
            </a:r>
            <a:r>
              <a:rPr lang="pt-BR" sz="30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PARADOXO PERINATAL BRASILEIRO</a:t>
            </a:r>
          </a:p>
        </p:txBody>
      </p:sp>
      <p:sp>
        <p:nvSpPr>
          <p:cNvPr id="20483" name="Espaço Reservado para Conteúdo 2"/>
          <p:cNvSpPr txBox="1">
            <a:spLocks/>
          </p:cNvSpPr>
          <p:nvPr/>
        </p:nvSpPr>
        <p:spPr bwMode="auto">
          <a:xfrm>
            <a:off x="1692275" y="1071563"/>
            <a:ext cx="7380288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Mortalidade infantil e materna elevadas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Causas evitáveis por ações de saúde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Asfixia intraparto: 25% dos óbitos infantis </a:t>
            </a:r>
            <a:r>
              <a:rPr lang="pt-BR" sz="2000" b="1">
                <a:latin typeface="Calibri" pitchFamily="34" charset="0"/>
              </a:rPr>
              <a:t>(Ripsa, 2009)</a:t>
            </a:r>
          </a:p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Intensa medicalização do nascimento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98% partos hospitalares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88% por médicos</a:t>
            </a:r>
          </a:p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Avanços tecnológicos, porém práticas sem respaldo científico: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Banalização da cesariana - 52%  no Brasil, 2010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Parto com intervenções desnecessárias (episiotomia, tricotomia, excessiva analgesia)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B18A98-E569-4B19-BF5E-F0897B19F8E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8370" name="Picture 4" descr="pt e parto tudo a ver 119"/>
          <p:cNvPicPr>
            <a:picLocks noChangeAspect="1" noChangeArrowheads="1"/>
          </p:cNvPicPr>
          <p:nvPr/>
        </p:nvPicPr>
        <p:blipFill>
          <a:blip r:embed="rId2">
            <a:lum bright="-4000" contrast="26000"/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tângulo 1"/>
          <p:cNvSpPr>
            <a:spLocks noChangeArrowheads="1"/>
          </p:cNvSpPr>
          <p:nvPr/>
        </p:nvSpPr>
        <p:spPr bwMode="auto">
          <a:xfrm>
            <a:off x="5076825" y="404813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7200" b="1">
                <a:solidFill>
                  <a:srgbClr val="FFFFFF"/>
                </a:solidFill>
                <a:latin typeface="Brush Script MT"/>
                <a:cs typeface="Arial" charset="0"/>
              </a:rPr>
              <a:t>Obrigada!</a:t>
            </a:r>
          </a:p>
        </p:txBody>
      </p:sp>
      <p:sp>
        <p:nvSpPr>
          <p:cNvPr id="59397" name="Retângulo 5"/>
          <p:cNvSpPr>
            <a:spLocks noChangeArrowheads="1"/>
          </p:cNvSpPr>
          <p:nvPr/>
        </p:nvSpPr>
        <p:spPr bwMode="auto">
          <a:xfrm>
            <a:off x="2063750" y="5087938"/>
            <a:ext cx="7080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>
                <a:solidFill>
                  <a:srgbClr val="FFFFFF"/>
                </a:solidFill>
                <a:latin typeface="Brush Script MT"/>
                <a:cs typeface="Arial" charset="0"/>
              </a:rPr>
              <a:t>Liliane.brum@saude.gov.br</a:t>
            </a:r>
          </a:p>
          <a:p>
            <a:pPr algn="ctr"/>
            <a:endParaRPr lang="pt-BR" sz="4400" b="1">
              <a:solidFill>
                <a:srgbClr val="FFFFFF"/>
              </a:solidFill>
              <a:latin typeface="Brush Script M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l_fi" descr="Rede%20Cegonha_program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888" y="6308725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7" descr="http://br.mg4.mail.yahoo.com/ya/download?fid=Inbox&amp;mid=2_0_0_1_7988586_AL8Iw0MAAXd4T6hlpQ5btBRvROM&amp;pid=2&amp;tnef=&amp;YY=1336441635364&amp;file_name=morte%20materna%20cartaz.jpg&amp;appid=YahooMailNe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b="1"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AutoShape 9" descr="http://br.mg4.mail.yahoo.com/ya/download?fid=Inbox&amp;mid=2_0_0_1_7988586_AL8Iw0MAAXd4T6hlpQ5btBRvROM&amp;pid=2&amp;tnef=&amp;YY=1336441635364&amp;file_name=morte%20materna%20cartaz.jpg&amp;appid=YahooMailNeo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b="1">
              <a:latin typeface="Times New Roman" pitchFamily="18" charset="0"/>
              <a:cs typeface="Arial" charset="0"/>
            </a:endParaRPr>
          </a:p>
        </p:txBody>
      </p:sp>
      <p:pic>
        <p:nvPicPr>
          <p:cNvPr id="21511" name="Picture 10" descr="C:\Users\Gisele\Pictures\morte materna carta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938"/>
            <a:ext cx="9117013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2051050" y="1700213"/>
            <a:ext cx="6769100" cy="4383087"/>
          </a:xfrm>
        </p:spPr>
        <p:txBody>
          <a:bodyPr/>
          <a:lstStyle/>
          <a:p>
            <a:r>
              <a:rPr lang="pt-BR" smtClean="0"/>
              <a:t>Direito de gozar o mais elevado padrão de saúde sexual e reprodutiva, incluindo também seu direito de tomar decisões sobre a reprodução, livre de discriminação, coerção ou violência, além da garantia da liberdade de orientação sexual e a dupla poteção às DST/Aids e à gestação planejada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5472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Conceito de Saúde Sexual e Reprodutiva (CAIRO, 1994)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1457325" y="1557338"/>
            <a:ext cx="76866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“A organização da rede de atenção a gestante, com acesso ao pré-natal de qualidade, exames, atenção redobrada com as gestantes de alto risco e parto humanizado e seguro, levam a redução da mortalidade materna e manutenção da sua tendência de queda.</a:t>
            </a:r>
            <a:r>
              <a:rPr lang="pt-BR" sz="2000" b="1" i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82738" y="285750"/>
            <a:ext cx="7561262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PARTO E NASCIMENTO SEGUROS</a:t>
            </a:r>
          </a:p>
          <a:p>
            <a:pPr algn="ctr"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E HUMANIZADOS</a:t>
            </a:r>
          </a:p>
        </p:txBody>
      </p:sp>
      <p:sp>
        <p:nvSpPr>
          <p:cNvPr id="8196" name="Espaço Reservado para Conteúdo 2"/>
          <p:cNvSpPr txBox="1">
            <a:spLocks/>
          </p:cNvSpPr>
          <p:nvPr/>
        </p:nvSpPr>
        <p:spPr bwMode="auto">
          <a:xfrm>
            <a:off x="1582738" y="1357313"/>
            <a:ext cx="7407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E52337"/>
              </a:buClr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Promoção da saúde infantil e materna</a:t>
            </a:r>
          </a:p>
          <a:p>
            <a:pPr marL="0" indent="0">
              <a:spcBef>
                <a:spcPct val="20000"/>
              </a:spcBef>
              <a:buClr>
                <a:srgbClr val="E52337"/>
              </a:buClr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Prevenção da morbidade e mortalidade evitáveis</a:t>
            </a:r>
          </a:p>
          <a:p>
            <a:pPr>
              <a:spcBef>
                <a:spcPct val="20000"/>
              </a:spcBef>
              <a:buClr>
                <a:srgbClr val="E52337"/>
              </a:buClr>
              <a:defRPr/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Normalidade do processo de parto e nascimento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             Protagonismo e autonomia da mulher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Não causar dano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Responsabilidade ética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endParaRPr lang="pt-BR" sz="24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Cuidado centrado na mulher, bebê e  na família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          Parto como evento fisiológico e social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l_fi" descr="Rede%20Cegonha_program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64356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Elipse 1"/>
          <p:cNvSpPr>
            <a:spLocks noChangeArrowheads="1"/>
          </p:cNvSpPr>
          <p:nvPr/>
        </p:nvSpPr>
        <p:spPr bwMode="auto">
          <a:xfrm>
            <a:off x="1582738" y="2276475"/>
            <a:ext cx="7407275" cy="2232025"/>
          </a:xfrm>
          <a:prstGeom prst="ellipse">
            <a:avLst/>
          </a:prstGeom>
          <a:noFill/>
          <a:ln w="9525" algn="ctr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14562"/>
          </a:xfrm>
        </p:spPr>
        <p:txBody>
          <a:bodyPr/>
          <a:lstStyle/>
          <a:p>
            <a:pPr eaLnBrk="1" hangingPunct="1"/>
            <a:endParaRPr lang="pt-BR" sz="3600" smtClean="0">
              <a:solidFill>
                <a:srgbClr val="33CCFF"/>
              </a:solidFill>
            </a:endParaRPr>
          </a:p>
        </p:txBody>
      </p:sp>
      <p:sp>
        <p:nvSpPr>
          <p:cNvPr id="25602" name="Text Box 9"/>
          <p:cNvSpPr txBox="1">
            <a:spLocks noChangeArrowheads="1"/>
          </p:cNvSpPr>
          <p:nvPr/>
        </p:nvSpPr>
        <p:spPr bwMode="auto">
          <a:xfrm>
            <a:off x="253523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6135688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" name="Picture 7" descr="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588"/>
            <a:ext cx="9512300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1633</Words>
  <Application>Microsoft Office PowerPoint</Application>
  <PresentationFormat>Apresentação na tela (4:3)</PresentationFormat>
  <Paragraphs>212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Brush Script MT</vt:lpstr>
      <vt:lpstr>Tema do Office</vt:lpstr>
      <vt:lpstr>Slide 1</vt:lpstr>
      <vt:lpstr>Slide 2</vt:lpstr>
      <vt:lpstr>A atenção obstétrica, neonatal e infantil e os desafios para alcançar os ODM 3, 4 e 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TRANSPORTE SEGURO</vt:lpstr>
      <vt:lpstr>Slide 15</vt:lpstr>
      <vt:lpstr>Slide 16</vt:lpstr>
      <vt:lpstr>Slide 17</vt:lpstr>
      <vt:lpstr>QUALIFICAÇÃO DA ATENÇÃO AO PARTO E NASCIMENTO</vt:lpstr>
      <vt:lpstr>Slide 19</vt:lpstr>
      <vt:lpstr>QUALIFICAÇÃO DA ATENÇÃO AO PARTO E NASCIMENTO</vt:lpstr>
      <vt:lpstr>CASAS DA GESTANTE, DO BEBÊ E PUERPERA- CGBP</vt:lpstr>
      <vt:lpstr>PUERPÉRIO E ATENÇÃO À CRIANÇA ATÉ 2 ANOS</vt:lpstr>
      <vt:lpstr> CUIDADO À CRIANÇA</vt:lpstr>
      <vt:lpstr>EDUCAÇÃO, CAPACITAÇÃO E GESTÃO DO TRABALHO</vt:lpstr>
      <vt:lpstr>Slide 25</vt:lpstr>
      <vt:lpstr>Slide 26</vt:lpstr>
      <vt:lpstr>Slide 27</vt:lpstr>
      <vt:lpstr>INSTRUMENTOS PARA FUNCIONAMENTO DA REDE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Luis Sousa Cardoso</dc:creator>
  <cp:lastModifiedBy>delziovocr</cp:lastModifiedBy>
  <cp:revision>138</cp:revision>
  <dcterms:created xsi:type="dcterms:W3CDTF">2011-03-25T18:54:57Z</dcterms:created>
  <dcterms:modified xsi:type="dcterms:W3CDTF">2012-12-17T17:56:35Z</dcterms:modified>
</cp:coreProperties>
</file>