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44" r:id="rId3"/>
    <p:sldId id="257" r:id="rId4"/>
    <p:sldId id="319" r:id="rId5"/>
    <p:sldId id="334" r:id="rId6"/>
    <p:sldId id="318" r:id="rId7"/>
    <p:sldId id="322" r:id="rId8"/>
    <p:sldId id="320" r:id="rId9"/>
    <p:sldId id="328" r:id="rId10"/>
    <p:sldId id="353" r:id="rId11"/>
    <p:sldId id="330" r:id="rId12"/>
    <p:sldId id="336" r:id="rId13"/>
    <p:sldId id="351" r:id="rId14"/>
    <p:sldId id="337" r:id="rId15"/>
    <p:sldId id="346" r:id="rId16"/>
    <p:sldId id="350" r:id="rId17"/>
    <p:sldId id="338" r:id="rId18"/>
    <p:sldId id="283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8" autoAdjust="0"/>
    <p:restoredTop sz="99248" autoAdjust="0"/>
  </p:normalViewPr>
  <p:slideViewPr>
    <p:cSldViewPr>
      <p:cViewPr>
        <p:scale>
          <a:sx n="60" d="100"/>
          <a:sy n="60" d="100"/>
        </p:scale>
        <p:origin x="-402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F704F44-A6F5-44B0-8C00-EE12F78930CD}" type="datetimeFigureOut">
              <a:rPr lang="en-US"/>
              <a:pPr>
                <a:defRPr/>
              </a:pPr>
              <a:t>12/17/2012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2F82D03-975E-4335-9D1A-1FE019A5EF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3989A-1CED-4954-9ACC-3738CC78DBD1}" type="datetimeFigureOut">
              <a:rPr lang="pt-BR"/>
              <a:pPr>
                <a:defRPr/>
              </a:pPr>
              <a:t>17/12/2012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9F07F-9A4D-4128-A85E-39D434A3EE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47DAE-B307-457D-ACB5-595F26F0641F}" type="datetimeFigureOut">
              <a:rPr lang="pt-BR"/>
              <a:pPr>
                <a:defRPr/>
              </a:pPr>
              <a:t>17/12/2012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E4B4A-102E-4EE8-9E25-78E668A8DA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F2C28-0954-4090-B50D-7C3D1D6BE867}" type="datetimeFigureOut">
              <a:rPr lang="pt-BR"/>
              <a:pPr>
                <a:defRPr/>
              </a:pPr>
              <a:t>17/12/2012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10F44-5D3F-4028-8E61-D3CBC4BA08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22D7F-9936-4DEC-8493-CC26096A6004}" type="datetimeFigureOut">
              <a:rPr lang="pt-BR"/>
              <a:pPr>
                <a:defRPr/>
              </a:pPr>
              <a:t>17/12/2012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547AB-4D2D-44D2-94D5-46031BA0F4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9EDF7-940F-4655-9AD4-D869AE441FF0}" type="datetimeFigureOut">
              <a:rPr lang="pt-BR"/>
              <a:pPr>
                <a:defRPr/>
              </a:pPr>
              <a:t>17/12/2012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CCEE8-9743-41B3-AB10-E01794D4DF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DE6D8-24E3-4D64-9D31-49B8D8F61E18}" type="datetimeFigureOut">
              <a:rPr lang="pt-BR"/>
              <a:pPr>
                <a:defRPr/>
              </a:pPr>
              <a:t>17/12/2012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4F4B7-8C1C-447D-9D0F-8461B35FE8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5BE6A-DAEA-47EF-8066-B4D194118EF7}" type="datetimeFigureOut">
              <a:rPr lang="pt-BR"/>
              <a:pPr>
                <a:defRPr/>
              </a:pPr>
              <a:t>17/12/2012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B6AE9-7A19-47DA-BC6E-E101817BED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A18E8-9CE6-4D7F-9624-D757E599B8C9}" type="datetimeFigureOut">
              <a:rPr lang="pt-BR"/>
              <a:pPr>
                <a:defRPr/>
              </a:pPr>
              <a:t>17/12/2012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296F6-2B5B-47A3-B270-5147DB5208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A7F21-9296-4787-9DC9-6167152B52AC}" type="datetimeFigureOut">
              <a:rPr lang="pt-BR"/>
              <a:pPr>
                <a:defRPr/>
              </a:pPr>
              <a:t>17/12/2012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AAA54-CB03-4642-BAF2-BFEFFB222E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5061-9246-4F2D-875A-F261DCAEA94F}" type="datetimeFigureOut">
              <a:rPr lang="pt-BR"/>
              <a:pPr>
                <a:defRPr/>
              </a:pPr>
              <a:t>17/12/2012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8589A-A35C-4709-9546-787B364EC1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2B30A-59F8-4572-A7D2-7AB87983F9E5}" type="datetimeFigureOut">
              <a:rPr lang="pt-BR"/>
              <a:pPr>
                <a:defRPr/>
              </a:pPr>
              <a:t>17/12/2012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71196-5498-4696-AAD8-AF9857C55C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0662FB-5FE7-4962-AB71-B1E8AA84D878}" type="datetimeFigureOut">
              <a:rPr lang="pt-BR"/>
              <a:pPr>
                <a:defRPr/>
              </a:pPr>
              <a:t>17/12/2012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E85634-EADB-4DB9-B15C-6DBAA7CEF3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ispart@saude.gov.br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ude.gov.br/DAB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plicacao.saude.gov.br/sisrede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http://www.cbpf.br/~apgcbpf/links/instituicoes/bandeira_bras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0"/>
            <a:ext cx="200025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0" y="2786063"/>
            <a:ext cx="9144000" cy="228758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 – PLANO DE AÇÃO DAS REDES TEMÁTICAS</a:t>
            </a:r>
            <a:endParaRPr lang="en-US" sz="1600" dirty="0"/>
          </a:p>
        </p:txBody>
      </p:sp>
      <p:sp>
        <p:nvSpPr>
          <p:cNvPr id="14339" name="CaixaDeTexto 5"/>
          <p:cNvSpPr txBox="1">
            <a:spLocks noChangeArrowheads="1"/>
          </p:cNvSpPr>
          <p:nvPr/>
        </p:nvSpPr>
        <p:spPr bwMode="auto">
          <a:xfrm>
            <a:off x="0" y="1357313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>
                <a:latin typeface="Arial Black" pitchFamily="34" charset="0"/>
              </a:rPr>
              <a:t>Ministério da Saúde</a:t>
            </a:r>
          </a:p>
          <a:p>
            <a:pPr algn="ctr"/>
            <a:r>
              <a:rPr lang="pt-BR" sz="2000" b="1"/>
              <a:t>Secretaria de Atenção à Saúde</a:t>
            </a:r>
          </a:p>
          <a:p>
            <a:pPr algn="ctr"/>
            <a:r>
              <a:rPr lang="pt-BR" sz="2000" b="1">
                <a:latin typeface="Arial Black" pitchFamily="34" charset="0"/>
              </a:rPr>
              <a:t>DEPARTAMENTO DE AÇÕES PROGRAMÁTICAS ESTRATÉGICAS</a:t>
            </a:r>
          </a:p>
          <a:p>
            <a:pPr algn="ctr"/>
            <a:r>
              <a:rPr lang="pt-BR" sz="2000" b="1">
                <a:latin typeface="Arial Black" pitchFamily="34" charset="0"/>
              </a:rPr>
              <a:t>ÁREA TÉCNICA DE SAÚDE DA MULHER</a:t>
            </a:r>
          </a:p>
          <a:p>
            <a:r>
              <a:rPr lang="pt-BR"/>
              <a:t> </a:t>
            </a:r>
          </a:p>
        </p:txBody>
      </p:sp>
      <p:sp>
        <p:nvSpPr>
          <p:cNvPr id="14340" name="CaixaDeTexto 7"/>
          <p:cNvSpPr txBox="1">
            <a:spLocks noChangeArrowheads="1"/>
          </p:cNvSpPr>
          <p:nvPr/>
        </p:nvSpPr>
        <p:spPr bwMode="auto">
          <a:xfrm>
            <a:off x="3419475" y="5949950"/>
            <a:ext cx="2581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b="1"/>
              <a:t>Novembro/2012</a:t>
            </a:r>
          </a:p>
        </p:txBody>
      </p:sp>
      <p:sp>
        <p:nvSpPr>
          <p:cNvPr id="14341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512763" y="-136525"/>
            <a:ext cx="742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2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512763" y="-136525"/>
            <a:ext cx="742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3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512763" y="-136525"/>
            <a:ext cx="742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CaixaDeTexto 11"/>
          <p:cNvSpPr txBox="1">
            <a:spLocks noChangeArrowheads="1"/>
          </p:cNvSpPr>
          <p:nvPr/>
        </p:nvSpPr>
        <p:spPr bwMode="auto">
          <a:xfrm>
            <a:off x="142875" y="71438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/>
          </a:p>
        </p:txBody>
      </p:sp>
      <p:sp>
        <p:nvSpPr>
          <p:cNvPr id="32771" name="CaixaDeTexto 14"/>
          <p:cNvSpPr txBox="1">
            <a:spLocks noChangeArrowheads="1"/>
          </p:cNvSpPr>
          <p:nvPr/>
        </p:nvSpPr>
        <p:spPr bwMode="auto">
          <a:xfrm>
            <a:off x="357188" y="857250"/>
            <a:ext cx="8350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  <p:sp>
        <p:nvSpPr>
          <p:cNvPr id="32772" name="CaixaDeTexto 5"/>
          <p:cNvSpPr txBox="1">
            <a:spLocks noChangeArrowheads="1"/>
          </p:cNvSpPr>
          <p:nvPr/>
        </p:nvSpPr>
        <p:spPr bwMode="auto">
          <a:xfrm>
            <a:off x="6715125" y="49213"/>
            <a:ext cx="2143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MS/SAS/DAPES/ATSM</a:t>
            </a:r>
          </a:p>
        </p:txBody>
      </p:sp>
      <p:sp>
        <p:nvSpPr>
          <p:cNvPr id="3277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3277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32775" name="AutoShape 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2776" name="AutoShape 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2777" name="AutoShape 6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2778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2779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2780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2781" name="AutoShape 1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642910" y="1643054"/>
          <a:ext cx="7286676" cy="428627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000528"/>
                <a:gridCol w="3286148"/>
              </a:tblGrid>
              <a:tr h="129346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SANTA</a:t>
                      </a:r>
                      <a:r>
                        <a:rPr lang="pt-BR" sz="20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CATARINA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</a:tr>
              <a:tr h="169933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ADESÃO</a:t>
                      </a:r>
                      <a:r>
                        <a:rPr lang="pt-BR" sz="20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INTEGRADA/PMAQ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104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</a:tr>
              <a:tr h="12934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ADESÃO</a:t>
                      </a:r>
                      <a:r>
                        <a:rPr lang="pt-BR" sz="20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FACILITADA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</a:tr>
            </a:tbl>
          </a:graphicData>
        </a:graphic>
      </p:graphicFrame>
      <p:sp>
        <p:nvSpPr>
          <p:cNvPr id="32783" name="CaixaDeTexto 17"/>
          <p:cNvSpPr txBox="1">
            <a:spLocks noChangeArrowheads="1"/>
          </p:cNvSpPr>
          <p:nvPr/>
        </p:nvSpPr>
        <p:spPr bwMode="auto">
          <a:xfrm>
            <a:off x="714375" y="928688"/>
            <a:ext cx="7643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b="1"/>
              <a:t>ADESÕES REDE CEGONHA – TOTALIZADOR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CaixaDeTexto 11"/>
          <p:cNvSpPr txBox="1">
            <a:spLocks noChangeArrowheads="1"/>
          </p:cNvSpPr>
          <p:nvPr/>
        </p:nvSpPr>
        <p:spPr bwMode="auto">
          <a:xfrm>
            <a:off x="142875" y="71438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/>
          </a:p>
        </p:txBody>
      </p:sp>
      <p:sp>
        <p:nvSpPr>
          <p:cNvPr id="34819" name="CaixaDeTexto 14"/>
          <p:cNvSpPr txBox="1">
            <a:spLocks noChangeArrowheads="1"/>
          </p:cNvSpPr>
          <p:nvPr/>
        </p:nvSpPr>
        <p:spPr bwMode="auto">
          <a:xfrm>
            <a:off x="357188" y="857250"/>
            <a:ext cx="8350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  <p:sp>
        <p:nvSpPr>
          <p:cNvPr id="34820" name="CaixaDeTexto 5"/>
          <p:cNvSpPr txBox="1">
            <a:spLocks noChangeArrowheads="1"/>
          </p:cNvSpPr>
          <p:nvPr/>
        </p:nvSpPr>
        <p:spPr bwMode="auto">
          <a:xfrm>
            <a:off x="6715125" y="49213"/>
            <a:ext cx="2143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MS/SAS/DAPES/ATSM</a:t>
            </a:r>
          </a:p>
        </p:txBody>
      </p:sp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714375"/>
          <a:ext cx="9144000" cy="6511925"/>
        </p:xfrm>
        <a:graphic>
          <a:graphicData uri="http://schemas.openxmlformats.org/drawingml/2006/table">
            <a:tbl>
              <a:tblPr/>
              <a:tblGrid>
                <a:gridCol w="9144032"/>
              </a:tblGrid>
              <a:tr h="2702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INTEGRAÇÃO COM  O GEO REFERENCIAMENTO  -MAPAS </a:t>
                      </a:r>
                      <a:endParaRPr lang="pt-BR" sz="18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497806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lvl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pt-BR" sz="1400" b="1" dirty="0" smtClean="0"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3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34833" name="AutoShape 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4834" name="AutoShape 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4835" name="AutoShape 6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4836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4837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4838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4839" name="AutoShape 1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348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71563"/>
            <a:ext cx="9144000" cy="624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CaixaDeTexto 11"/>
          <p:cNvSpPr txBox="1">
            <a:spLocks noChangeArrowheads="1"/>
          </p:cNvSpPr>
          <p:nvPr/>
        </p:nvSpPr>
        <p:spPr bwMode="auto">
          <a:xfrm>
            <a:off x="142875" y="71438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/>
          </a:p>
        </p:txBody>
      </p:sp>
      <p:sp>
        <p:nvSpPr>
          <p:cNvPr id="36867" name="CaixaDeTexto 14"/>
          <p:cNvSpPr txBox="1">
            <a:spLocks noChangeArrowheads="1"/>
          </p:cNvSpPr>
          <p:nvPr/>
        </p:nvSpPr>
        <p:spPr bwMode="auto">
          <a:xfrm>
            <a:off x="357188" y="857250"/>
            <a:ext cx="8350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  <p:sp>
        <p:nvSpPr>
          <p:cNvPr id="36868" name="CaixaDeTexto 5"/>
          <p:cNvSpPr txBox="1">
            <a:spLocks noChangeArrowheads="1"/>
          </p:cNvSpPr>
          <p:nvPr/>
        </p:nvSpPr>
        <p:spPr bwMode="auto">
          <a:xfrm>
            <a:off x="6715125" y="49213"/>
            <a:ext cx="2143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MS/SAS/DAPES/ATSM</a:t>
            </a:r>
          </a:p>
        </p:txBody>
      </p:sp>
      <p:sp>
        <p:nvSpPr>
          <p:cNvPr id="3686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714375"/>
          <a:ext cx="9144000" cy="6511925"/>
        </p:xfrm>
        <a:graphic>
          <a:graphicData uri="http://schemas.openxmlformats.org/drawingml/2006/table">
            <a:tbl>
              <a:tblPr/>
              <a:tblGrid>
                <a:gridCol w="9144032"/>
              </a:tblGrid>
              <a:tr h="2702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INTEGRAÇÃO COM  O GEO REFERENCIAMENTO  -MAPAS </a:t>
                      </a:r>
                      <a:endParaRPr lang="pt-BR" sz="18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497806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lvl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pt-BR" sz="1400" b="1" dirty="0" smtClean="0"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8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36881" name="AutoShape 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82" name="AutoShape 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83" name="AutoShape 6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84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85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86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87" name="AutoShape 1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3688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71563"/>
            <a:ext cx="9144000" cy="624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8914" name="CaixaDeTexto 11"/>
          <p:cNvSpPr txBox="1">
            <a:spLocks noChangeArrowheads="1"/>
          </p:cNvSpPr>
          <p:nvPr/>
        </p:nvSpPr>
        <p:spPr bwMode="auto">
          <a:xfrm>
            <a:off x="142875" y="71438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/>
          </a:p>
        </p:txBody>
      </p:sp>
      <p:sp>
        <p:nvSpPr>
          <p:cNvPr id="38915" name="CaixaDeTexto 14"/>
          <p:cNvSpPr txBox="1">
            <a:spLocks noChangeArrowheads="1"/>
          </p:cNvSpPr>
          <p:nvPr/>
        </p:nvSpPr>
        <p:spPr bwMode="auto">
          <a:xfrm>
            <a:off x="357188" y="857250"/>
            <a:ext cx="8350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  <p:sp>
        <p:nvSpPr>
          <p:cNvPr id="38916" name="CaixaDeTexto 5"/>
          <p:cNvSpPr txBox="1">
            <a:spLocks noChangeArrowheads="1"/>
          </p:cNvSpPr>
          <p:nvPr/>
        </p:nvSpPr>
        <p:spPr bwMode="auto">
          <a:xfrm>
            <a:off x="6715125" y="49213"/>
            <a:ext cx="2143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MS/SAS/DAPES/ATSM</a:t>
            </a:r>
          </a:p>
        </p:txBody>
      </p:sp>
      <p:sp>
        <p:nvSpPr>
          <p:cNvPr id="3891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3891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38919" name="AutoShape 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20" name="AutoShape 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21" name="AutoShape 6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22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23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24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25" name="AutoShape 1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642910" y="1643054"/>
          <a:ext cx="7786742" cy="480263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57256"/>
                <a:gridCol w="827017"/>
                <a:gridCol w="3880099"/>
                <a:gridCol w="2222370"/>
              </a:tblGrid>
              <a:tr h="4683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/>
                        <a:t>SC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/>
                        <a:t>420380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Região de Saúde de Canoinhas - SC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CANOINHAS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5665" marR="5665" marT="5665" marB="0" anchor="ctr"/>
                </a:tc>
              </a:tr>
              <a:tr h="4683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SC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/>
                        <a:t>420890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/>
                        <a:t>Região de Saúde de Jaraguá do Sul - SC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JARAGUÁ DO SUL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5665" marR="5665" marT="5665" marB="0" anchor="ctr"/>
                </a:tc>
              </a:tr>
              <a:tr h="4683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SC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420845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/>
                        <a:t>Região de Saúde de Joinville - SC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ITAPOÁ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5665" marR="5665" marT="5665" marB="0" anchor="ctr"/>
                </a:tc>
              </a:tr>
              <a:tr h="4683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SC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421620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/>
                        <a:t>Região de Saúde de Joinville - SC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SÃO FRANCISCO DO SUL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5665" marR="5665" marT="5665" marB="0" anchor="ctr"/>
                </a:tc>
              </a:tr>
              <a:tr h="4683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SC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420330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/>
                        <a:t>Região de Saúde de Mafra - SC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CAMPO ALEGRE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5665" marR="5665" marT="5665" marB="0" anchor="ctr"/>
                </a:tc>
              </a:tr>
              <a:tr h="4683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SC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421580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/>
                        <a:t>Região de Saúde de Mafra - SC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/>
                        <a:t>SÃO BENTO DO SUL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5665" marR="5665" marT="5665" marB="0" anchor="ctr"/>
                </a:tc>
              </a:tr>
              <a:tr h="4683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SC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420570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/>
                        <a:t>Região Metropolitana de Florianópolis - SC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/>
                        <a:t>GAROPABA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5665" marR="5665" marT="5665" marB="0" anchor="ctr"/>
                </a:tc>
              </a:tr>
              <a:tr h="46831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SC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421800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/>
                        <a:t>Região Metropolitana de Florianópolis - SC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/>
                        <a:t>TIJUCAS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sansserif"/>
                      </a:endParaRPr>
                    </a:p>
                  </a:txBody>
                  <a:tcPr marL="5665" marR="5665" marT="5665" marB="0" anchor="ctr"/>
                </a:tc>
              </a:tr>
              <a:tr h="46831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/>
                        <a:t>TOTAL DE REGIÕES DO ESTADO DE SANTA CATARINA: 05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665" marR="5665" marT="566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927" name="CaixaDeTexto 17"/>
          <p:cNvSpPr txBox="1">
            <a:spLocks noChangeArrowheads="1"/>
          </p:cNvSpPr>
          <p:nvPr/>
        </p:nvSpPr>
        <p:spPr bwMode="auto">
          <a:xfrm>
            <a:off x="714375" y="928688"/>
            <a:ext cx="7643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b="1"/>
              <a:t>REGIÕES CADASTRADAS NO SISPART EM CONFORMIDADE COM A CIB: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CaixaDeTexto 11"/>
          <p:cNvSpPr txBox="1">
            <a:spLocks noChangeArrowheads="1"/>
          </p:cNvSpPr>
          <p:nvPr/>
        </p:nvSpPr>
        <p:spPr bwMode="auto">
          <a:xfrm>
            <a:off x="142875" y="71438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/>
          </a:p>
        </p:txBody>
      </p:sp>
      <p:sp>
        <p:nvSpPr>
          <p:cNvPr id="40963" name="CaixaDeTexto 14"/>
          <p:cNvSpPr txBox="1">
            <a:spLocks noChangeArrowheads="1"/>
          </p:cNvSpPr>
          <p:nvPr/>
        </p:nvSpPr>
        <p:spPr bwMode="auto">
          <a:xfrm>
            <a:off x="357188" y="857250"/>
            <a:ext cx="8350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  <p:sp>
        <p:nvSpPr>
          <p:cNvPr id="40964" name="CaixaDeTexto 5"/>
          <p:cNvSpPr txBox="1">
            <a:spLocks noChangeArrowheads="1"/>
          </p:cNvSpPr>
          <p:nvPr/>
        </p:nvSpPr>
        <p:spPr bwMode="auto">
          <a:xfrm>
            <a:off x="6715125" y="49213"/>
            <a:ext cx="2143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MS/SAS/DAPES/ATSM</a:t>
            </a:r>
          </a:p>
        </p:txBody>
      </p:sp>
      <p:sp>
        <p:nvSpPr>
          <p:cNvPr id="4096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714375"/>
          <a:ext cx="9144000" cy="651192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70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REDE CEGONHA</a:t>
                      </a:r>
                      <a:endParaRPr lang="pt-BR" sz="18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49780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NO ÍCONE INFORMATIVO DO SISTEMA SISPART TEMOS DISPONÍVEIS AS SEGUINTES LEGISLAÇÕES: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PORTARIA GM/MS  Nº 4.279, DE 30 DE DEZEMBRO DE 2010;ESTABELECE DIRETRIZES PARA A ORGANIZAÇÃO DA REDE DE ATENÇÃO A SAÚDE NO ÂMBITO DO SUS;</a:t>
                      </a:r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PORTARIA GM/MS Nº 1.459, DE 24 DE JUNHO DE 2011;</a:t>
                      </a:r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PORTARIA GM/MS Nº 2.351, DE 05 DE OUTUBRO DE 2011. </a:t>
                      </a:r>
                    </a:p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PORTARIA GM/MS Nº 650, DE 5 DE OUTUBRO DE 2011;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pt-BR" sz="1400" b="1" dirty="0" smtClean="0"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6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40977" name="AutoShape 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0978" name="AutoShape 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0979" name="AutoShape 6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0980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0981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0982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0983" name="AutoShape 1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CaixaDeTexto 11"/>
          <p:cNvSpPr txBox="1">
            <a:spLocks noChangeArrowheads="1"/>
          </p:cNvSpPr>
          <p:nvPr/>
        </p:nvSpPr>
        <p:spPr bwMode="auto">
          <a:xfrm>
            <a:off x="142875" y="71438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/>
          </a:p>
        </p:txBody>
      </p:sp>
      <p:sp>
        <p:nvSpPr>
          <p:cNvPr id="43011" name="CaixaDeTexto 14"/>
          <p:cNvSpPr txBox="1">
            <a:spLocks noChangeArrowheads="1"/>
          </p:cNvSpPr>
          <p:nvPr/>
        </p:nvSpPr>
        <p:spPr bwMode="auto">
          <a:xfrm>
            <a:off x="357188" y="857250"/>
            <a:ext cx="8350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  <p:sp>
        <p:nvSpPr>
          <p:cNvPr id="43012" name="CaixaDeTexto 5"/>
          <p:cNvSpPr txBox="1">
            <a:spLocks noChangeArrowheads="1"/>
          </p:cNvSpPr>
          <p:nvPr/>
        </p:nvSpPr>
        <p:spPr bwMode="auto">
          <a:xfrm>
            <a:off x="6715125" y="49213"/>
            <a:ext cx="2143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MS/SAS/DAPES/ATSM</a:t>
            </a:r>
          </a:p>
        </p:txBody>
      </p:sp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4301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43015" name="AutoShape 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3016" name="AutoShape 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3017" name="AutoShape 6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3018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3019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3020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3021" name="AutoShape 1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785813" y="2071688"/>
          <a:ext cx="7786687" cy="3709987"/>
        </p:xfrm>
        <a:graphic>
          <a:graphicData uri="http://schemas.openxmlformats.org/drawingml/2006/table">
            <a:tbl>
              <a:tblPr/>
              <a:tblGrid>
                <a:gridCol w="6617667"/>
                <a:gridCol w="1169074"/>
              </a:tblGrid>
              <a:tr h="286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12065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100">
                        <a:latin typeface="Calibri"/>
                        <a:ea typeface="Times New Roman"/>
                      </a:endParaRPr>
                    </a:p>
                  </a:txBody>
                  <a:tcPr marL="68580" marR="68580" marT="12065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40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Municípios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293</a:t>
                      </a:r>
                      <a:endParaRPr lang="pt-BR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Municípios Aderidos à Rede Cegonha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143</a:t>
                      </a:r>
                      <a:endParaRPr lang="pt-BR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Municípios Aderidos que Receberam </a:t>
                      </a:r>
                      <a:r>
                        <a:rPr lang="pt-BR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Recurso</a:t>
                      </a:r>
                      <a:r>
                        <a:rPr lang="pt-BR" sz="20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– Para Novos Exames e Testes Rápido – Componente Pré Natal</a:t>
                      </a:r>
                      <a:endParaRPr lang="pt-BR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140</a:t>
                      </a:r>
                      <a:endParaRPr lang="pt-BR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Municípios Aderidos que NÃO Receberam Recurso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pt-BR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Municípios </a:t>
                      </a:r>
                      <a:r>
                        <a:rPr lang="pt-BR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que NÃO Aderiram a Rede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150</a:t>
                      </a:r>
                      <a:endParaRPr lang="pt-BR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Percentual de Recursos Pré Natal</a:t>
                      </a:r>
                      <a:endParaRPr lang="pt-BR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97,9%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Percentual de abrangência da RC</a:t>
                      </a:r>
                      <a:endParaRPr lang="pt-BR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2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48,8%</a:t>
                      </a:r>
                      <a:endParaRPr lang="pt-BR" sz="2000" b="1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51" name="CaixaDeTexto 16"/>
          <p:cNvSpPr txBox="1">
            <a:spLocks noChangeArrowheads="1"/>
          </p:cNvSpPr>
          <p:nvPr/>
        </p:nvSpPr>
        <p:spPr bwMode="auto">
          <a:xfrm>
            <a:off x="642938" y="1428750"/>
            <a:ext cx="800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/>
              <a:t>VISÃO GERAL – REDE CEGONHA – SANTA CATARINA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CaixaDeTexto 11"/>
          <p:cNvSpPr txBox="1">
            <a:spLocks noChangeArrowheads="1"/>
          </p:cNvSpPr>
          <p:nvPr/>
        </p:nvSpPr>
        <p:spPr bwMode="auto">
          <a:xfrm>
            <a:off x="142875" y="71438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/>
          </a:p>
        </p:txBody>
      </p:sp>
      <p:sp>
        <p:nvSpPr>
          <p:cNvPr id="45059" name="CaixaDeTexto 14"/>
          <p:cNvSpPr txBox="1">
            <a:spLocks noChangeArrowheads="1"/>
          </p:cNvSpPr>
          <p:nvPr/>
        </p:nvSpPr>
        <p:spPr bwMode="auto">
          <a:xfrm>
            <a:off x="357188" y="857250"/>
            <a:ext cx="8350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  <p:sp>
        <p:nvSpPr>
          <p:cNvPr id="45060" name="CaixaDeTexto 5"/>
          <p:cNvSpPr txBox="1">
            <a:spLocks noChangeArrowheads="1"/>
          </p:cNvSpPr>
          <p:nvPr/>
        </p:nvSpPr>
        <p:spPr bwMode="auto">
          <a:xfrm>
            <a:off x="6715125" y="49213"/>
            <a:ext cx="2143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MS/SAS/DAPES/ATSM</a:t>
            </a:r>
          </a:p>
        </p:txBody>
      </p:sp>
      <p:sp>
        <p:nvSpPr>
          <p:cNvPr id="4506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785813"/>
          <a:ext cx="9144000" cy="7011987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23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dirty="0" smtClean="0">
                          <a:solidFill>
                            <a:schemeClr val="bg1"/>
                          </a:solidFill>
                        </a:rPr>
                        <a:t>REPASSE DE RECURSOS MS</a:t>
                      </a:r>
                      <a:r>
                        <a:rPr lang="pt-BR" baseline="0" dirty="0" smtClean="0">
                          <a:solidFill>
                            <a:schemeClr val="bg1"/>
                          </a:solidFill>
                        </a:rPr>
                        <a:t> AOS MUNICÍPIOS</a:t>
                      </a:r>
                      <a:endParaRPr lang="pt-BR" sz="18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783558">
                <a:tc>
                  <a:txBody>
                    <a:bodyPr/>
                    <a:lstStyle/>
                    <a:p>
                      <a:pPr lvl="0" algn="just">
                        <a:buFont typeface="Wingdings" pitchFamily="2" charset="2"/>
                        <a:buNone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lang="pt-BR" sz="2400" dirty="0" smtClean="0"/>
                        <a:t>PORTARIA MS/GM Nº 1222 – 13/06/2012 - autoriza o repasse de recursos, em parcela única, para os Estados e Municípios, referentes aos novos exames do Componente Pré-Natal da Rede Cegonha;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endParaRPr lang="pt-BR" sz="2400" dirty="0" smtClean="0"/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pt-BR" sz="2400" dirty="0" smtClean="0"/>
                        <a:t>PORTARIA MS/GM Nº 1918 – 05/09/2012 - autoriza o repasse de recursos, em parcela única, para os Estados e Municípios, referentes aos novos exames do Componente Pré-Natal da Rede Cegonha;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lang="pt-BR" sz="24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pt-BR" sz="2400" dirty="0" smtClean="0"/>
                        <a:t>PORTARIA MS/GM Nº 2556 – 28/10/2012 - autoriza o repasse de recursos, em parcela única, para os Estados e Municípios, referentes aos novos exames do Componente Pré-Natal da Rede Cegonha;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lang="pt-BR" sz="2400" dirty="0" smtClean="0"/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pt-BR" sz="2400" dirty="0" smtClean="0"/>
                        <a:t>Repasse Fundo a Fundo do recurso</a:t>
                      </a:r>
                      <a:r>
                        <a:rPr lang="pt-BR" sz="2400" baseline="0" dirty="0" smtClean="0"/>
                        <a:t> do componente Pré Natal. </a:t>
                      </a:r>
                      <a:endParaRPr lang="pt-BR" sz="2400" dirty="0" smtClean="0"/>
                    </a:p>
                    <a:p>
                      <a:pPr algn="just"/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pt-BR" sz="1400" b="1" dirty="0" smtClean="0"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7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pt-BR" sz="1400" b="1" dirty="0" smtClean="0"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07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45073" name="AutoShape 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5074" name="AutoShape 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5075" name="AutoShape 6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5076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5077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5078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5079" name="AutoShape 1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106" name="CaixaDeTexto 11"/>
          <p:cNvSpPr txBox="1">
            <a:spLocks noChangeArrowheads="1"/>
          </p:cNvSpPr>
          <p:nvPr/>
        </p:nvSpPr>
        <p:spPr bwMode="auto">
          <a:xfrm>
            <a:off x="142875" y="71438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/>
          </a:p>
        </p:txBody>
      </p:sp>
      <p:sp>
        <p:nvSpPr>
          <p:cNvPr id="47107" name="CaixaDeTexto 14"/>
          <p:cNvSpPr txBox="1">
            <a:spLocks noChangeArrowheads="1"/>
          </p:cNvSpPr>
          <p:nvPr/>
        </p:nvSpPr>
        <p:spPr bwMode="auto">
          <a:xfrm>
            <a:off x="357188" y="857250"/>
            <a:ext cx="8350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  <p:sp>
        <p:nvSpPr>
          <p:cNvPr id="47108" name="CaixaDeTexto 5"/>
          <p:cNvSpPr txBox="1">
            <a:spLocks noChangeArrowheads="1"/>
          </p:cNvSpPr>
          <p:nvPr/>
        </p:nvSpPr>
        <p:spPr bwMode="auto">
          <a:xfrm>
            <a:off x="6715125" y="49213"/>
            <a:ext cx="2143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MS/SAS/DAPES/ATSM</a:t>
            </a:r>
          </a:p>
        </p:txBody>
      </p:sp>
      <p:sp>
        <p:nvSpPr>
          <p:cNvPr id="4710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714375"/>
          <a:ext cx="9144000" cy="651192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REDE CEGONHA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5497513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COMPOSIÇÃO DO GRUPO TÉCNICO ATSM.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Apresentação: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 Elizabeth Freitas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Gestora de Sistemas</a:t>
                      </a:r>
                      <a:b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</a:br>
                      <a:r>
                        <a:rPr kumimoji="0" lang="pt-B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Consultoras Técnica :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Aliny Soares, Andréia Borges, Patrícia Anjos e Susana Chaves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  <a:cs typeface="Arial" charset="0"/>
                          <a:hlinkClick r:id="rId3"/>
                        </a:rPr>
                        <a:t>sispart@saude.gov.br</a:t>
                      </a:r>
                      <a:endParaRPr kumimoji="0" lang="pt-B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  <a:cs typeface="Arial" charset="0"/>
                          <a:hlinkClick r:id="rId3"/>
                        </a:rPr>
                        <a:t>sisprenatal@saude.gov.br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  <a:cs typeface="Arial" charset="0"/>
                        </a:rPr>
                        <a:t>(61) 3315-6220 e 33159104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doni MT Blac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2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47121" name="AutoShape 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7122" name="AutoShape 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7123" name="AutoShape 6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7124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7125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7126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7127" name="AutoShape 1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9154" name="CaixaDeTexto 5"/>
          <p:cNvSpPr txBox="1">
            <a:spLocks noChangeArrowheads="1"/>
          </p:cNvSpPr>
          <p:nvPr/>
        </p:nvSpPr>
        <p:spPr bwMode="auto">
          <a:xfrm>
            <a:off x="7053263" y="49213"/>
            <a:ext cx="22145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SAS/DAPES/ATSM</a:t>
            </a:r>
          </a:p>
        </p:txBody>
      </p:sp>
      <p:sp>
        <p:nvSpPr>
          <p:cNvPr id="49155" name="Retângulo 14"/>
          <p:cNvSpPr>
            <a:spLocks noChangeArrowheads="1"/>
          </p:cNvSpPr>
          <p:nvPr/>
        </p:nvSpPr>
        <p:spPr bwMode="auto">
          <a:xfrm>
            <a:off x="2500313" y="2571750"/>
            <a:ext cx="328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b="1">
                <a:hlinkClick r:id="rId3"/>
              </a:rPr>
              <a:t>OBRIGADA!</a:t>
            </a:r>
            <a:endParaRPr lang="en-US" sz="3200" b="1"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CaixaDeTexto 11"/>
          <p:cNvSpPr txBox="1">
            <a:spLocks noChangeArrowheads="1"/>
          </p:cNvSpPr>
          <p:nvPr/>
        </p:nvSpPr>
        <p:spPr bwMode="auto">
          <a:xfrm>
            <a:off x="142875" y="71438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/>
          </a:p>
        </p:txBody>
      </p:sp>
      <p:sp>
        <p:nvSpPr>
          <p:cNvPr id="16387" name="CaixaDeTexto 14"/>
          <p:cNvSpPr txBox="1">
            <a:spLocks noChangeArrowheads="1"/>
          </p:cNvSpPr>
          <p:nvPr/>
        </p:nvSpPr>
        <p:spPr bwMode="auto">
          <a:xfrm>
            <a:off x="357188" y="857250"/>
            <a:ext cx="8350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  <p:sp>
        <p:nvSpPr>
          <p:cNvPr id="16388" name="CaixaDeTexto 5"/>
          <p:cNvSpPr txBox="1">
            <a:spLocks noChangeArrowheads="1"/>
          </p:cNvSpPr>
          <p:nvPr/>
        </p:nvSpPr>
        <p:spPr bwMode="auto">
          <a:xfrm>
            <a:off x="6715125" y="49213"/>
            <a:ext cx="2143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MS/SAS/DAPES/ATSM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714375"/>
          <a:ext cx="9144000" cy="66167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SÃO OBJETIVOS DA REDE CEGONHA: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5497513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        </a:t>
                      </a: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 - </a:t>
                      </a: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Fomentar</a:t>
                      </a: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a implementação de novo modelo de atenção à saúde da mulher e à saúde da criança com foco na atenção ao parto, ao nascimento, ao crescimento e ao desenvolvimento da criança de zero aos vinte e quatro meses;</a:t>
                      </a: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II- </a:t>
                      </a: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Organizar</a:t>
                      </a: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a Rede de Atenção à Saúde Materna e Infantil para que esta garanta acesso, acolhimento e resolutividade; e</a:t>
                      </a: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III – </a:t>
                      </a: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Reduzir</a:t>
                      </a: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 a mortalidade materna e infantil com ênfase no componente neonatal.</a:t>
                      </a:r>
                    </a:p>
                    <a:p>
                      <a:pPr marL="45720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  <a:p>
                      <a:pPr marL="4572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pt-B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doni MT Blac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16401" name="AutoShape 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402" name="AutoShape 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403" name="AutoShape 6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404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405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406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407" name="AutoShape 1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CaixaDeTexto 11"/>
          <p:cNvSpPr txBox="1">
            <a:spLocks noChangeArrowheads="1"/>
          </p:cNvSpPr>
          <p:nvPr/>
        </p:nvSpPr>
        <p:spPr bwMode="auto">
          <a:xfrm>
            <a:off x="142875" y="71438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/>
          </a:p>
        </p:txBody>
      </p:sp>
      <p:sp>
        <p:nvSpPr>
          <p:cNvPr id="18435" name="CaixaDeTexto 14"/>
          <p:cNvSpPr txBox="1">
            <a:spLocks noChangeArrowheads="1"/>
          </p:cNvSpPr>
          <p:nvPr/>
        </p:nvSpPr>
        <p:spPr bwMode="auto">
          <a:xfrm>
            <a:off x="357188" y="857250"/>
            <a:ext cx="8350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  <p:sp>
        <p:nvSpPr>
          <p:cNvPr id="18436" name="CaixaDeTexto 5"/>
          <p:cNvSpPr txBox="1">
            <a:spLocks noChangeArrowheads="1"/>
          </p:cNvSpPr>
          <p:nvPr/>
        </p:nvSpPr>
        <p:spPr bwMode="auto">
          <a:xfrm>
            <a:off x="6715125" y="49213"/>
            <a:ext cx="2143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MS/SAS/DAPES/ATSM</a:t>
            </a:r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642938"/>
          <a:ext cx="9144000" cy="6932612"/>
        </p:xfrm>
        <a:graphic>
          <a:graphicData uri="http://schemas.openxmlformats.org/drawingml/2006/table">
            <a:tbl>
              <a:tblPr/>
              <a:tblGrid>
                <a:gridCol w="9144032"/>
              </a:tblGrid>
              <a:tr h="665517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/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</a:t>
                      </a:r>
                    </a:p>
                    <a:p>
                      <a:pPr algn="just"/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O SISPART – Sistema do Plano de Ação das Redes Temáticas, tem o intuito de dar celeridade as ações da Rede Cegonha no processo de construção dos componentes e interfaces</a:t>
                      </a:r>
                      <a:r>
                        <a:rPr lang="pt-BR" sz="24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para compor a Rede de Atenção.</a:t>
                      </a:r>
                      <a:r>
                        <a:rPr lang="pt-BR" sz="24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 </a:t>
                      </a: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Os Planos de Ação são construídos nos Municípios e Regiões de Saúde, com a interlocução dos Apoiadores e Referências Técnicas nos estados. </a:t>
                      </a:r>
                    </a:p>
                    <a:p>
                      <a:pPr algn="just"/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Esse sistema, conta com os seguintes módulos: 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Cadastro;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Plano de Ação;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Monitoramento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pt-BR" sz="1400" b="1" dirty="0" smtClean="0"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pt-BR" sz="1400" b="1" dirty="0" smtClean="0"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46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18447" name="AutoShape 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48" name="AutoShape 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49" name="AutoShape 6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50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51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52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53" name="AutoShape 1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CaixaDeTexto 11"/>
          <p:cNvSpPr txBox="1">
            <a:spLocks noChangeArrowheads="1"/>
          </p:cNvSpPr>
          <p:nvPr/>
        </p:nvSpPr>
        <p:spPr bwMode="auto">
          <a:xfrm>
            <a:off x="142875" y="71438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/>
          </a:p>
        </p:txBody>
      </p:sp>
      <p:sp>
        <p:nvSpPr>
          <p:cNvPr id="20483" name="CaixaDeTexto 14"/>
          <p:cNvSpPr txBox="1">
            <a:spLocks noChangeArrowheads="1"/>
          </p:cNvSpPr>
          <p:nvPr/>
        </p:nvSpPr>
        <p:spPr bwMode="auto">
          <a:xfrm>
            <a:off x="357188" y="857250"/>
            <a:ext cx="8350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  <p:sp>
        <p:nvSpPr>
          <p:cNvPr id="20484" name="CaixaDeTexto 5"/>
          <p:cNvSpPr txBox="1">
            <a:spLocks noChangeArrowheads="1"/>
          </p:cNvSpPr>
          <p:nvPr/>
        </p:nvSpPr>
        <p:spPr bwMode="auto">
          <a:xfrm>
            <a:off x="6715125" y="49213"/>
            <a:ext cx="2143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MS/SAS/DAPES/ATSM</a:t>
            </a:r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142875" y="714375"/>
          <a:ext cx="9001125" cy="6561138"/>
        </p:xfrm>
        <a:graphic>
          <a:graphicData uri="http://schemas.openxmlformats.org/drawingml/2006/table">
            <a:tbl>
              <a:tblPr/>
              <a:tblGrid>
                <a:gridCol w="9001156"/>
              </a:tblGrid>
              <a:tr h="270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COMPOSIÇÃO DO MÓDULO</a:t>
                      </a:r>
                      <a:endParaRPr lang="pt-BR" sz="18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1747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pt-BR" sz="2400" b="1" u="sng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CADASTRO: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lang="pt-BR" sz="2400" b="1" u="sng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REGIÃO;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USUÁRIO;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TROCAR SENHA;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SELECIONAR REGIONAL;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SELECIONAR MUNICIPIO;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IMPORTAR DADOS DO SINASC;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IMPORTAR INFORMATIVO;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ALERTA;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CONTATO.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pt-BR" sz="1400" b="1" dirty="0" smtClean="0"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pt-BR" sz="1400" b="1" dirty="0" smtClean="0"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6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20497" name="AutoShape 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498" name="AutoShape 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499" name="AutoShape 6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00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01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02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03" name="AutoShape 1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CaixaDeTexto 11"/>
          <p:cNvSpPr txBox="1">
            <a:spLocks noChangeArrowheads="1"/>
          </p:cNvSpPr>
          <p:nvPr/>
        </p:nvSpPr>
        <p:spPr bwMode="auto">
          <a:xfrm>
            <a:off x="142875" y="71438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/>
          </a:p>
        </p:txBody>
      </p:sp>
      <p:sp>
        <p:nvSpPr>
          <p:cNvPr id="22531" name="CaixaDeTexto 14"/>
          <p:cNvSpPr txBox="1">
            <a:spLocks noChangeArrowheads="1"/>
          </p:cNvSpPr>
          <p:nvPr/>
        </p:nvSpPr>
        <p:spPr bwMode="auto">
          <a:xfrm>
            <a:off x="357188" y="857250"/>
            <a:ext cx="8350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  <p:sp>
        <p:nvSpPr>
          <p:cNvPr id="22532" name="CaixaDeTexto 5"/>
          <p:cNvSpPr txBox="1">
            <a:spLocks noChangeArrowheads="1"/>
          </p:cNvSpPr>
          <p:nvPr/>
        </p:nvSpPr>
        <p:spPr bwMode="auto">
          <a:xfrm>
            <a:off x="6715125" y="49213"/>
            <a:ext cx="2143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MS/SAS/DAPES/ATSM</a:t>
            </a:r>
          </a:p>
        </p:txBody>
      </p:sp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142875" y="714375"/>
          <a:ext cx="9001125" cy="7272338"/>
        </p:xfrm>
        <a:graphic>
          <a:graphicData uri="http://schemas.openxmlformats.org/drawingml/2006/table">
            <a:tbl>
              <a:tblPr/>
              <a:tblGrid>
                <a:gridCol w="9001156"/>
              </a:tblGrid>
              <a:tr h="270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COMPOSIÇÃO DO MÓDULO</a:t>
                      </a:r>
                      <a:endParaRPr lang="pt-BR" sz="18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1747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pt-BR" sz="2400" b="1" u="sng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PLANO DE AÇÃO: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lang="pt-BR" sz="2400" b="1" u="sng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PROGRAMAÇÃO PRÉ-NATAL;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PROGRAMAÇÃO PARTO E NASCIMENTO;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PROGRAMAÇÃO PUERPÉRIO E SAÚDE DA CRIANÇA;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ENCAMINHAR EXAMES E INTERNAÇÕES;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FINANCIAMENTO;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PUBLICAR FINANCIAMENTO;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RELATÓRIO CONSOLIDADO DO PLANO REGIONAL COM METAS QUALITATIVAS E PROGRAMAÇÃO FÍSICA E FINANCEIRA.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endParaRPr lang="pt-BR" sz="2400" b="0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pt-BR" sz="2400" b="1" u="sng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MONITORAMENTO: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t-BR" sz="2400" b="0" u="non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RELATÓRIO DE MONITORAMENTO.</a:t>
                      </a:r>
                    </a:p>
                    <a:p>
                      <a:pPr marL="0" algn="just" defTabSz="914400" rtl="0" eaLnBrk="1" latinLnBrk="0" hangingPunct="1">
                        <a:buFont typeface="Arial" pitchFamily="34" charset="0"/>
                        <a:buNone/>
                      </a:pPr>
                      <a:endParaRPr lang="pt-BR" sz="2400" b="0" u="none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pt-BR" sz="1400" b="1" dirty="0" smtClean="0"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pt-BR" sz="1400" b="1" dirty="0" smtClean="0"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4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22545" name="AutoShape 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546" name="AutoShape 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547" name="AutoShape 6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548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549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550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551" name="AutoShape 1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CaixaDeTexto 11"/>
          <p:cNvSpPr txBox="1">
            <a:spLocks noChangeArrowheads="1"/>
          </p:cNvSpPr>
          <p:nvPr/>
        </p:nvSpPr>
        <p:spPr bwMode="auto">
          <a:xfrm>
            <a:off x="142875" y="71438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/>
          </a:p>
        </p:txBody>
      </p:sp>
      <p:sp>
        <p:nvSpPr>
          <p:cNvPr id="24579" name="CaixaDeTexto 14"/>
          <p:cNvSpPr txBox="1">
            <a:spLocks noChangeArrowheads="1"/>
          </p:cNvSpPr>
          <p:nvPr/>
        </p:nvSpPr>
        <p:spPr bwMode="auto">
          <a:xfrm>
            <a:off x="357188" y="857250"/>
            <a:ext cx="8350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  <p:sp>
        <p:nvSpPr>
          <p:cNvPr id="24580" name="CaixaDeTexto 5"/>
          <p:cNvSpPr txBox="1">
            <a:spLocks noChangeArrowheads="1"/>
          </p:cNvSpPr>
          <p:nvPr/>
        </p:nvSpPr>
        <p:spPr bwMode="auto">
          <a:xfrm>
            <a:off x="6715125" y="49213"/>
            <a:ext cx="2143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MS/SAS/DAPES/ATSM</a:t>
            </a:r>
          </a:p>
        </p:txBody>
      </p:sp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714375"/>
          <a:ext cx="9144000" cy="7424738"/>
        </p:xfrm>
        <a:graphic>
          <a:graphicData uri="http://schemas.openxmlformats.org/drawingml/2006/table">
            <a:tbl>
              <a:tblPr/>
              <a:tblGrid>
                <a:gridCol w="9144032"/>
              </a:tblGrid>
              <a:tr h="270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COMO ACESSAR AO SISTEMA</a:t>
                      </a:r>
                      <a:endParaRPr lang="pt-BR" sz="18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49780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</a:t>
                      </a:r>
                    </a:p>
                    <a:p>
                      <a:pPr marL="4320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Para acessar ao sistema SISPART, acesse ao seguinte endereço eletrônico: </a:t>
                      </a: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hlinkClick r:id="rId3"/>
                        </a:rPr>
                        <a:t>http://aplicacao.saude.gov.br/sisredes</a:t>
                      </a: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pPr marL="432000" lvl="1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</a:t>
                      </a:r>
                    </a:p>
                    <a:p>
                      <a:pPr marL="432000" lvl="1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O sistema apresenta </a:t>
                      </a:r>
                      <a:r>
                        <a:rPr lang="pt-BR" sz="2400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três </a:t>
                      </a: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níveis de perfis de acesso para  as três esferas por esfera  e níveis de acesso para elaboração </a:t>
                      </a:r>
                      <a:r>
                        <a:rPr lang="pt-BR" sz="2400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 inserção dos </a:t>
                      </a: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Plano de Ações, que são:</a:t>
                      </a:r>
                    </a:p>
                    <a:p>
                      <a:pPr marL="432000" lvl="1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lvl="1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Federal: técnicos e gestores do Ministério da Saúde;</a:t>
                      </a:r>
                    </a:p>
                    <a:p>
                      <a:pPr lvl="1" algn="l">
                        <a:buFont typeface="Wingdings" pitchFamily="2" charset="2"/>
                        <a:buChar char="ü"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Regional: técnicos e gestores das Secretarias Estaduais de Saúde e/ou técnicos designados pelo Grupo Condutor Estadual;</a:t>
                      </a:r>
                    </a:p>
                    <a:p>
                      <a:pPr lvl="1" algn="l">
                        <a:buFont typeface="Wingdings" pitchFamily="2" charset="2"/>
                        <a:buChar char="ü"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Municipal: gestores das Secretarias Municipais de Saúde e/ou técnicos designados para acompanhar </a:t>
                      </a:r>
                    </a:p>
                    <a:p>
                      <a:pPr lvl="1" algn="l">
                        <a:buFont typeface="Wingdings" pitchFamily="2" charset="2"/>
                        <a:buNone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</a:p>
                    <a:p>
                      <a:pPr lvl="1" algn="just">
                        <a:buFont typeface="Wingdings" pitchFamily="2" charset="2"/>
                        <a:buNone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lvl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lvl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pt-BR" sz="1400" b="1" dirty="0" smtClean="0"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9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24593" name="AutoShape 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594" name="AutoShape 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595" name="AutoShape 6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596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597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598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599" name="AutoShape 1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CaixaDeTexto 11"/>
          <p:cNvSpPr txBox="1">
            <a:spLocks noChangeArrowheads="1"/>
          </p:cNvSpPr>
          <p:nvPr/>
        </p:nvSpPr>
        <p:spPr bwMode="auto">
          <a:xfrm>
            <a:off x="142875" y="71438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/>
          </a:p>
        </p:txBody>
      </p:sp>
      <p:sp>
        <p:nvSpPr>
          <p:cNvPr id="26627" name="CaixaDeTexto 14"/>
          <p:cNvSpPr txBox="1">
            <a:spLocks noChangeArrowheads="1"/>
          </p:cNvSpPr>
          <p:nvPr/>
        </p:nvSpPr>
        <p:spPr bwMode="auto">
          <a:xfrm>
            <a:off x="357188" y="857250"/>
            <a:ext cx="8350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  <p:sp>
        <p:nvSpPr>
          <p:cNvPr id="26628" name="CaixaDeTexto 5"/>
          <p:cNvSpPr txBox="1">
            <a:spLocks noChangeArrowheads="1"/>
          </p:cNvSpPr>
          <p:nvPr/>
        </p:nvSpPr>
        <p:spPr bwMode="auto">
          <a:xfrm>
            <a:off x="6715125" y="49213"/>
            <a:ext cx="2143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MS/SAS/DAPES/ATSM</a:t>
            </a:r>
          </a:p>
        </p:txBody>
      </p:sp>
      <p:sp>
        <p:nvSpPr>
          <p:cNvPr id="2662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714375"/>
          <a:ext cx="9144000" cy="6511925"/>
        </p:xfrm>
        <a:graphic>
          <a:graphicData uri="http://schemas.openxmlformats.org/drawingml/2006/table">
            <a:tbl>
              <a:tblPr/>
              <a:tblGrid>
                <a:gridCol w="9144032"/>
              </a:tblGrid>
              <a:tr h="270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ENDEREÇO PARA  ACESSAR AO SISTEMA</a:t>
                      </a:r>
                      <a:endParaRPr lang="pt-BR" sz="18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49780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</a:t>
                      </a:r>
                    </a:p>
                    <a:p>
                      <a:pPr marL="45720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</a:p>
                    <a:p>
                      <a:pPr marL="0" lvl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pt-BR" sz="1400" b="1" dirty="0" smtClean="0"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4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26641" name="AutoShape 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642" name="AutoShape 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643" name="AutoShape 6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644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645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646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647" name="AutoShape 1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2664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13" y="1036638"/>
            <a:ext cx="9072562" cy="582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Conector de seta reta 17"/>
          <p:cNvCxnSpPr/>
          <p:nvPr/>
        </p:nvCxnSpPr>
        <p:spPr>
          <a:xfrm>
            <a:off x="2571750" y="3357563"/>
            <a:ext cx="500063" cy="1428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2643188" y="4000500"/>
            <a:ext cx="500062" cy="1428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CaixaDeTexto 11"/>
          <p:cNvSpPr txBox="1">
            <a:spLocks noChangeArrowheads="1"/>
          </p:cNvSpPr>
          <p:nvPr/>
        </p:nvSpPr>
        <p:spPr bwMode="auto">
          <a:xfrm>
            <a:off x="142875" y="71438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/>
          </a:p>
        </p:txBody>
      </p:sp>
      <p:sp>
        <p:nvSpPr>
          <p:cNvPr id="28675" name="CaixaDeTexto 14"/>
          <p:cNvSpPr txBox="1">
            <a:spLocks noChangeArrowheads="1"/>
          </p:cNvSpPr>
          <p:nvPr/>
        </p:nvSpPr>
        <p:spPr bwMode="auto">
          <a:xfrm>
            <a:off x="357188" y="857250"/>
            <a:ext cx="8350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  <p:sp>
        <p:nvSpPr>
          <p:cNvPr id="28676" name="CaixaDeTexto 5"/>
          <p:cNvSpPr txBox="1">
            <a:spLocks noChangeArrowheads="1"/>
          </p:cNvSpPr>
          <p:nvPr/>
        </p:nvSpPr>
        <p:spPr bwMode="auto">
          <a:xfrm>
            <a:off x="6715125" y="49213"/>
            <a:ext cx="2143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MS/SAS/DAPES/ATSM</a:t>
            </a:r>
          </a:p>
        </p:txBody>
      </p:sp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714375"/>
          <a:ext cx="9144000" cy="67310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61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FLUXO DO SISTEMA</a:t>
                      </a:r>
                      <a:endParaRPr lang="pt-BR" sz="18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78355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lvl="0" algn="just">
                        <a:buFont typeface="Wingdings" pitchFamily="2" charset="2"/>
                        <a:buNone/>
                      </a:pPr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algn="just"/>
                      <a:r>
                        <a:rPr lang="pt-BR" sz="2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pt-BR" sz="1400" b="1" dirty="0" smtClean="0"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7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pt-BR" sz="1400" b="1" dirty="0" smtClean="0"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8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28689" name="AutoShape 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8690" name="AutoShape 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8691" name="AutoShape 6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8692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8693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8694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8695" name="AutoShape 1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2869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71563"/>
            <a:ext cx="9144000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6429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SISPART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CaixaDeTexto 11"/>
          <p:cNvSpPr txBox="1">
            <a:spLocks noChangeArrowheads="1"/>
          </p:cNvSpPr>
          <p:nvPr/>
        </p:nvSpPr>
        <p:spPr bwMode="auto">
          <a:xfrm>
            <a:off x="142875" y="71438"/>
            <a:ext cx="6215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/>
          </a:p>
        </p:txBody>
      </p:sp>
      <p:sp>
        <p:nvSpPr>
          <p:cNvPr id="30723" name="CaixaDeTexto 14"/>
          <p:cNvSpPr txBox="1">
            <a:spLocks noChangeArrowheads="1"/>
          </p:cNvSpPr>
          <p:nvPr/>
        </p:nvSpPr>
        <p:spPr bwMode="auto">
          <a:xfrm>
            <a:off x="357188" y="857250"/>
            <a:ext cx="83502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 b="1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  <a:p>
            <a:pPr algn="just"/>
            <a:endParaRPr lang="pt-BR"/>
          </a:p>
        </p:txBody>
      </p:sp>
      <p:sp>
        <p:nvSpPr>
          <p:cNvPr id="30724" name="CaixaDeTexto 5"/>
          <p:cNvSpPr txBox="1">
            <a:spLocks noChangeArrowheads="1"/>
          </p:cNvSpPr>
          <p:nvPr/>
        </p:nvSpPr>
        <p:spPr bwMode="auto">
          <a:xfrm>
            <a:off x="6715125" y="49213"/>
            <a:ext cx="21431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>
                <a:latin typeface="Arial Black" pitchFamily="34" charset="0"/>
              </a:rPr>
              <a:t>Ministério da Saúde</a:t>
            </a:r>
          </a:p>
          <a:p>
            <a:r>
              <a:rPr lang="pt-BR" sz="1400" b="1"/>
              <a:t>MS/SAS/DAPES/ATSM</a:t>
            </a:r>
          </a:p>
        </p:txBody>
      </p:sp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0" y="714375"/>
          <a:ext cx="9144000" cy="6511925"/>
        </p:xfrm>
        <a:graphic>
          <a:graphicData uri="http://schemas.openxmlformats.org/drawingml/2006/table">
            <a:tbl>
              <a:tblPr/>
              <a:tblGrid>
                <a:gridCol w="9144032"/>
              </a:tblGrid>
              <a:tr h="2702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INTEGRAÇÃO COM  O GEO REFERENCIAMENTO  -MAPAS </a:t>
                      </a:r>
                      <a:endParaRPr lang="pt-BR" sz="18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5497806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lvl="0" algn="just" defTabSz="914400" rtl="0" eaLnBrk="1" latinLnBrk="0" hangingPunct="1">
                        <a:buFont typeface="Wingdings" pitchFamily="2" charset="2"/>
                        <a:buNone/>
                      </a:pPr>
                      <a:endParaRPr lang="pt-BR" sz="24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7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endParaRPr lang="pt-BR" sz="1400" b="1" dirty="0" smtClean="0">
                        <a:latin typeface="Bodoni MT Black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6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pt-BR"/>
          </a:p>
        </p:txBody>
      </p:sp>
      <p:sp>
        <p:nvSpPr>
          <p:cNvPr id="30737" name="AutoShape 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38" name="AutoShape 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39" name="AutoShape 6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40" name="AutoShape 8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41" name="AutoShape 10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42" name="AutoShape 12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43" name="AutoShape 14" descr="Descrição: http://formsus.datasus.gov.br/logotipo/6423.gif"/>
          <p:cNvSpPr>
            <a:spLocks noChangeAspect="1" noChangeArrowheads="1"/>
          </p:cNvSpPr>
          <p:nvPr/>
        </p:nvSpPr>
        <p:spPr bwMode="auto">
          <a:xfrm>
            <a:off x="123825" y="-236538"/>
            <a:ext cx="742950" cy="50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307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25"/>
            <a:ext cx="91440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3126</TotalTime>
  <Words>693</Words>
  <Application>Microsoft Office PowerPoint</Application>
  <PresentationFormat>Apresentação na tela (4:3)</PresentationFormat>
  <Paragraphs>360</Paragraphs>
  <Slides>18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Modelo de design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Calibri</vt:lpstr>
      <vt:lpstr>Arial Black</vt:lpstr>
      <vt:lpstr>Times New Roman</vt:lpstr>
      <vt:lpstr>Wingdings</vt:lpstr>
      <vt:lpstr>Bodoni MT Black</vt:lpstr>
      <vt:lpstr>Symbol</vt:lpstr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Leandro Manassi Panitz</dc:creator>
  <cp:lastModifiedBy>delziovocr</cp:lastModifiedBy>
  <cp:revision>425</cp:revision>
  <dcterms:created xsi:type="dcterms:W3CDTF">2010-03-31T18:22:37Z</dcterms:created>
  <dcterms:modified xsi:type="dcterms:W3CDTF">2012-12-17T17:55:25Z</dcterms:modified>
</cp:coreProperties>
</file>